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18.10.2013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384376"/>
          </a:xfrm>
        </p:spPr>
        <p:txBody>
          <a:bodyPr>
            <a:normAutofit fontScale="25000" lnSpcReduction="20000"/>
          </a:bodyPr>
          <a:lstStyle/>
          <a:p>
            <a:endParaRPr lang="tr-TR" sz="11200" dirty="0" smtClean="0">
              <a:solidFill>
                <a:srgbClr val="00B050"/>
              </a:solidFill>
            </a:endParaRPr>
          </a:p>
          <a:p>
            <a:endParaRPr lang="tr-TR" sz="11200" dirty="0" smtClean="0">
              <a:solidFill>
                <a:srgbClr val="00B050"/>
              </a:solidFill>
            </a:endParaRPr>
          </a:p>
          <a:p>
            <a:endParaRPr lang="tr-TR" sz="11200" dirty="0" smtClean="0">
              <a:solidFill>
                <a:srgbClr val="00B050"/>
              </a:solidFill>
            </a:endParaRPr>
          </a:p>
          <a:p>
            <a:endParaRPr lang="tr-TR" sz="11200" dirty="0" smtClean="0">
              <a:solidFill>
                <a:srgbClr val="00B050"/>
              </a:solidFill>
            </a:endParaRPr>
          </a:p>
          <a:p>
            <a:r>
              <a:rPr lang="tr-TR" sz="12800" dirty="0" smtClean="0">
                <a:solidFill>
                  <a:srgbClr val="002060"/>
                </a:solidFill>
              </a:rPr>
              <a:t>Dr. İhsan </a:t>
            </a:r>
            <a:r>
              <a:rPr lang="tr-TR" sz="12800" dirty="0" err="1" smtClean="0">
                <a:solidFill>
                  <a:srgbClr val="002060"/>
                </a:solidFill>
              </a:rPr>
              <a:t>Alur</a:t>
            </a:r>
            <a:endParaRPr lang="tr-TR" sz="12800" dirty="0" smtClean="0">
              <a:solidFill>
                <a:srgbClr val="002060"/>
              </a:solidFill>
            </a:endParaRPr>
          </a:p>
          <a:p>
            <a:r>
              <a:rPr lang="tr-TR" sz="11200" dirty="0" smtClean="0">
                <a:solidFill>
                  <a:schemeClr val="tx1"/>
                </a:solidFill>
              </a:rPr>
              <a:t>Pamukkale Üniversitesi Tıp Fakültesi</a:t>
            </a:r>
          </a:p>
          <a:p>
            <a:r>
              <a:rPr lang="tr-TR" sz="11200" dirty="0" smtClean="0">
                <a:solidFill>
                  <a:schemeClr val="tx1"/>
                </a:solidFill>
              </a:rPr>
              <a:t>Kalp ve Damar Cerrahisi AD, Denizli</a:t>
            </a:r>
          </a:p>
          <a:p>
            <a:endParaRPr lang="tr-TR" sz="11200" dirty="0" smtClean="0">
              <a:solidFill>
                <a:schemeClr val="tx1"/>
              </a:solidFill>
            </a:endParaRPr>
          </a:p>
          <a:p>
            <a:endParaRPr lang="tr-TR" sz="11200" dirty="0" smtClean="0">
              <a:solidFill>
                <a:schemeClr val="tx1"/>
              </a:solidFill>
            </a:endParaRPr>
          </a:p>
          <a:p>
            <a:endParaRPr lang="tr-TR" sz="11200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286000" y="764704"/>
            <a:ext cx="4572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err="1" smtClean="0">
                <a:solidFill>
                  <a:srgbClr val="FF0000"/>
                </a:solidFill>
              </a:rPr>
              <a:t>T</a:t>
            </a:r>
            <a:r>
              <a:rPr lang="tr-TR" sz="4000" dirty="0" err="1" smtClean="0"/>
              <a:t>orasik</a:t>
            </a:r>
            <a:r>
              <a:rPr lang="tr-TR" sz="4000" dirty="0" smtClean="0"/>
              <a:t> </a:t>
            </a:r>
            <a:r>
              <a:rPr lang="tr-TR" sz="4000" dirty="0" err="1" smtClean="0">
                <a:solidFill>
                  <a:srgbClr val="FF0000"/>
                </a:solidFill>
              </a:rPr>
              <a:t>O</a:t>
            </a:r>
            <a:r>
              <a:rPr lang="tr-TR" sz="4000" dirty="0" err="1" smtClean="0"/>
              <a:t>utlet</a:t>
            </a:r>
            <a:r>
              <a:rPr lang="tr-TR" sz="4000" dirty="0" smtClean="0"/>
              <a:t> </a:t>
            </a:r>
            <a:r>
              <a:rPr lang="tr-TR" sz="4000" dirty="0" smtClean="0">
                <a:solidFill>
                  <a:srgbClr val="FF0000"/>
                </a:solidFill>
              </a:rPr>
              <a:t>S</a:t>
            </a:r>
            <a:r>
              <a:rPr lang="tr-TR" sz="4000" dirty="0" smtClean="0"/>
              <a:t>endromu’nun </a:t>
            </a:r>
          </a:p>
          <a:p>
            <a:pPr algn="ctr"/>
            <a:r>
              <a:rPr lang="tr-TR" sz="4000" dirty="0" smtClean="0"/>
              <a:t>(</a:t>
            </a:r>
            <a:r>
              <a:rPr lang="tr-TR" sz="4000" dirty="0" smtClean="0">
                <a:solidFill>
                  <a:srgbClr val="FF0000"/>
                </a:solidFill>
              </a:rPr>
              <a:t>TOS</a:t>
            </a:r>
            <a:r>
              <a:rPr lang="tr-TR" sz="4000" dirty="0" smtClean="0"/>
              <a:t>) </a:t>
            </a:r>
          </a:p>
          <a:p>
            <a:pPr algn="ctr"/>
            <a:r>
              <a:rPr lang="tr-TR" sz="4000" dirty="0" smtClean="0"/>
              <a:t>TANI VE TEDAVİSİ</a:t>
            </a: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dirty="0" smtClean="0"/>
          </a:p>
          <a:p>
            <a:endParaRPr lang="tr-TR" sz="3600" dirty="0" smtClean="0">
              <a:solidFill>
                <a:srgbClr val="00B050"/>
              </a:solidFill>
            </a:endParaRPr>
          </a:p>
          <a:p>
            <a:r>
              <a:rPr lang="tr-TR" dirty="0" smtClean="0">
                <a:solidFill>
                  <a:srgbClr val="00B050"/>
                </a:solidFill>
              </a:rPr>
              <a:t/>
            </a:r>
            <a:br>
              <a:rPr lang="tr-TR" dirty="0" smtClean="0">
                <a:solidFill>
                  <a:srgbClr val="00B050"/>
                </a:solidFill>
              </a:rPr>
            </a:br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2060"/>
                </a:solidFill>
              </a:rPr>
              <a:t>Tanı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Radyolojik tetkikler </a:t>
            </a:r>
          </a:p>
          <a:p>
            <a:pPr algn="ctr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Göğüs ve </a:t>
            </a:r>
            <a:r>
              <a:rPr lang="tr-TR" dirty="0" err="1" smtClean="0"/>
              <a:t>servikal</a:t>
            </a:r>
            <a:r>
              <a:rPr lang="tr-TR" dirty="0" smtClean="0"/>
              <a:t> </a:t>
            </a:r>
            <a:r>
              <a:rPr lang="tr-TR" dirty="0" err="1" smtClean="0"/>
              <a:t>grafiler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Servikal</a:t>
            </a:r>
            <a:r>
              <a:rPr lang="tr-TR" dirty="0" smtClean="0"/>
              <a:t> MR, üç boyutlu BT,</a:t>
            </a:r>
          </a:p>
          <a:p>
            <a:r>
              <a:rPr lang="tr-TR" dirty="0" smtClean="0"/>
              <a:t>MR Anjiyografi, </a:t>
            </a:r>
            <a:r>
              <a:rPr lang="tr-TR" dirty="0" err="1" smtClean="0"/>
              <a:t>dopler</a:t>
            </a:r>
            <a:r>
              <a:rPr lang="tr-TR" dirty="0" smtClean="0"/>
              <a:t>, </a:t>
            </a:r>
            <a:r>
              <a:rPr lang="tr-TR" dirty="0" err="1" smtClean="0"/>
              <a:t>arteriografi</a:t>
            </a:r>
            <a:r>
              <a:rPr lang="tr-TR" dirty="0" smtClean="0"/>
              <a:t> ve </a:t>
            </a:r>
            <a:r>
              <a:rPr lang="tr-TR" dirty="0" err="1" smtClean="0"/>
              <a:t>venografi</a:t>
            </a:r>
            <a:endParaRPr lang="tr-TR" dirty="0" smtClean="0"/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>
                <a:solidFill>
                  <a:srgbClr val="002060"/>
                </a:solidFill>
              </a:rPr>
              <a:t>Tanı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Sinir İletim Hızı ve </a:t>
            </a:r>
            <a:r>
              <a:rPr lang="tr-TR" dirty="0" err="1" smtClean="0">
                <a:solidFill>
                  <a:srgbClr val="FF0000"/>
                </a:solidFill>
              </a:rPr>
              <a:t>Elektromiyografi</a:t>
            </a:r>
            <a:r>
              <a:rPr lang="tr-TR" dirty="0" smtClean="0">
                <a:solidFill>
                  <a:srgbClr val="FF0000"/>
                </a:solidFill>
              </a:rPr>
              <a:t> (EMG)</a:t>
            </a:r>
          </a:p>
          <a:p>
            <a:pPr algn="just"/>
            <a:r>
              <a:rPr lang="tr-TR" dirty="0" smtClean="0">
                <a:latin typeface="Calibri" pitchFamily="34" charset="0"/>
                <a:cs typeface="Calibri" pitchFamily="34" charset="0"/>
              </a:rPr>
              <a:t>Sinir ileti hızı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Krusen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Caldwell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tekniği ile belirlenir. </a:t>
            </a:r>
            <a:r>
              <a:rPr lang="tr-TR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Ulnar</a:t>
            </a:r>
            <a:r>
              <a:rPr lang="tr-TR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sinir iletim hızının </a:t>
            </a:r>
            <a:r>
              <a:rPr lang="tr-TR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torasik</a:t>
            </a:r>
            <a:r>
              <a:rPr lang="tr-TR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çıkışta normal değeri 72 m/s ve üzeridir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70 m/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s’nin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altındaki değerler basıyı gösterir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. Hız 66-69 m/s olduğunda bası az, 60-65 m/s olduğunda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hafif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, 55-59 m/s olduğunda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orta dereceli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, 54 m/s ve altında olduğunda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ağır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kabul edilir.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2060"/>
                </a:solidFill>
              </a:rPr>
              <a:t>Tanı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Ayırıcı Tanı</a:t>
            </a:r>
          </a:p>
          <a:p>
            <a:pPr algn="just"/>
            <a:r>
              <a:rPr lang="tr-TR" dirty="0" err="1" smtClean="0">
                <a:latin typeface="Calibri" pitchFamily="34" charset="0"/>
                <a:cs typeface="Calibri" pitchFamily="34" charset="0"/>
              </a:rPr>
              <a:t>Torasik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outlet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sendromuna benzer semptomlarla seyreden diğer patolojiler; </a:t>
            </a:r>
          </a:p>
          <a:p>
            <a:pPr algn="just"/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Dejeneratif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hastalıklar,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spinal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kord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tümörleri,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osteoartritler</a:t>
            </a: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dirty="0" err="1" smtClean="0">
                <a:latin typeface="Calibri" pitchFamily="34" charset="0"/>
                <a:cs typeface="Calibri" pitchFamily="34" charset="0"/>
              </a:rPr>
              <a:t>Süperior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sulkus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tümörleri, travma</a:t>
            </a:r>
          </a:p>
          <a:p>
            <a:pPr algn="just"/>
            <a:r>
              <a:rPr lang="tr-TR" dirty="0" err="1" smtClean="0">
                <a:latin typeface="Calibri" pitchFamily="34" charset="0"/>
                <a:cs typeface="Calibri" pitchFamily="34" charset="0"/>
              </a:rPr>
              <a:t>Karpal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tünel sendromu,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supraskapular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sinir sıkışması,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nöropatiler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>
                <a:solidFill>
                  <a:srgbClr val="002060"/>
                </a:solidFill>
              </a:rPr>
              <a:t>Tanı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 smtClean="0">
              <a:solidFill>
                <a:srgbClr val="FF0000"/>
              </a:solidFill>
            </a:endParaRPr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Ayırıcı Tanı</a:t>
            </a:r>
          </a:p>
          <a:p>
            <a:pPr algn="ctr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Arteriosklerozis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Oklüziv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anevrizma,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vaskülit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Tromboanjitis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obliterans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Trombofilebitis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vena kava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süperior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sendromu</a:t>
            </a:r>
          </a:p>
          <a:p>
            <a:r>
              <a:rPr lang="tr-TR" sz="2800" dirty="0" smtClean="0">
                <a:latin typeface="Calibri" pitchFamily="34" charset="0"/>
                <a:cs typeface="Calibri" pitchFamily="34" charset="0"/>
              </a:rPr>
              <a:t>Omuz patolojileri (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rotator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cuff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yaralanmaları),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Fibromyalji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Akut koroner sendromu,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özofageal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patolojiler, akciğer patolojileri.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2060"/>
                </a:solidFill>
              </a:rPr>
              <a:t>Tedavi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1-Konservatif tedavi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2-Cerrahi Tedavi</a:t>
            </a: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tr-TR" sz="4000" dirty="0" err="1" smtClean="0">
                <a:latin typeface="Calibri" pitchFamily="34" charset="0"/>
                <a:cs typeface="Calibri" pitchFamily="34" charset="0"/>
              </a:rPr>
              <a:t>Vasküler</a:t>
            </a:r>
            <a:r>
              <a:rPr lang="tr-TR" sz="4000" dirty="0" smtClean="0">
                <a:latin typeface="Calibri" pitchFamily="34" charset="0"/>
                <a:cs typeface="Calibri" pitchFamily="34" charset="0"/>
              </a:rPr>
              <a:t> problemi olan hastalar dışında, hastaların çoğu öncelikle </a:t>
            </a:r>
            <a:r>
              <a:rPr lang="tr-TR" sz="4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konservatif tedaviye </a:t>
            </a:r>
            <a:r>
              <a:rPr lang="tr-TR" sz="4000" dirty="0" smtClean="0">
                <a:latin typeface="Calibri" pitchFamily="34" charset="0"/>
                <a:cs typeface="Calibri" pitchFamily="34" charset="0"/>
              </a:rPr>
              <a:t>yönlendirilir. </a:t>
            </a:r>
          </a:p>
          <a:p>
            <a:pPr>
              <a:buNone/>
            </a:pP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>
                <a:solidFill>
                  <a:srgbClr val="002060"/>
                </a:solidFill>
              </a:rPr>
              <a:t>Tedavi yöntemleri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Konservatif tedavinin amacı</a:t>
            </a: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 </a:t>
            </a:r>
            <a:r>
              <a:rPr lang="tr-TR" dirty="0" err="1" smtClean="0"/>
              <a:t>Klavikula</a:t>
            </a:r>
            <a:r>
              <a:rPr lang="tr-TR" dirty="0" smtClean="0"/>
              <a:t> ile 1. kaburga arasındaki mesafenin genişletilmesi, </a:t>
            </a:r>
          </a:p>
          <a:p>
            <a:r>
              <a:rPr lang="tr-TR" dirty="0" smtClean="0"/>
              <a:t>duruşun düzeltilmesi, </a:t>
            </a:r>
          </a:p>
          <a:p>
            <a:r>
              <a:rPr lang="tr-TR" dirty="0" smtClean="0"/>
              <a:t>omuz kavşağının kuvvetlendirilmesi ve</a:t>
            </a:r>
          </a:p>
          <a:p>
            <a:r>
              <a:rPr lang="tr-TR" dirty="0" smtClean="0"/>
              <a:t>boyun kaslarının gevşetilmesidir.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2060"/>
                </a:solidFill>
              </a:rPr>
              <a:t>Tedavi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Ne zaman Cerrahi Tedavi uygulanır?</a:t>
            </a:r>
          </a:p>
          <a:p>
            <a:pPr algn="just"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1- Üç aylık konservatif tedaviye rağmen sinir basısına bağlı semptomların hafiflememesi,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ulnar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veya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mediyan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sinirlerde uzamış iletim hızlarının bulun-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ması</a:t>
            </a: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2- Konservatif tedavi ile azalmayan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atipik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göğüs ağrısının (koroner,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özofagial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pulmoner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patolojilerle ilişkisiz) bulunması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>
                <a:solidFill>
                  <a:srgbClr val="002060"/>
                </a:solidFill>
              </a:rPr>
              <a:t>Tedavi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Ne zaman Cerrahi Tedavi uygulanır?</a:t>
            </a:r>
          </a:p>
          <a:p>
            <a:pPr algn="just"/>
            <a:r>
              <a:rPr lang="tr-TR" dirty="0" smtClean="0">
                <a:latin typeface="Calibri" pitchFamily="34" charset="0"/>
                <a:cs typeface="Calibri" pitchFamily="34" charset="0"/>
              </a:rPr>
              <a:t>3- Sempatik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hiperaktivitenin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olması</a:t>
            </a:r>
          </a:p>
          <a:p>
            <a:pPr algn="just"/>
            <a:r>
              <a:rPr lang="tr-TR" dirty="0" smtClean="0">
                <a:latin typeface="Calibri" pitchFamily="34" charset="0"/>
                <a:cs typeface="Calibri" pitchFamily="34" charset="0"/>
              </a:rPr>
              <a:t>4-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Periferal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emboli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olsun ya da olmasın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aksiller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veya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subklaviyan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arterin daralması veya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oklüzyonu</a:t>
            </a: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dirty="0" smtClean="0">
                <a:latin typeface="Calibri" pitchFamily="34" charset="0"/>
                <a:cs typeface="Calibri" pitchFamily="34" charset="0"/>
              </a:rPr>
              <a:t>5-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Aksiller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veya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subklaviyan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venin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trombozudur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Paget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Schroetter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sendromu, efor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trombozu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algn="ctr"/>
            <a:endParaRPr lang="tr-TR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2060"/>
                </a:solidFill>
              </a:rPr>
              <a:t>Tedavi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Cerrahi Tedavide neler yapılır? </a:t>
            </a:r>
          </a:p>
          <a:p>
            <a:pPr algn="just">
              <a:buNone/>
            </a:pPr>
            <a:r>
              <a:rPr lang="tr-TR" sz="3800" dirty="0" smtClean="0">
                <a:latin typeface="Calibri" pitchFamily="34" charset="0"/>
                <a:cs typeface="Calibri" pitchFamily="34" charset="0"/>
              </a:rPr>
              <a:t>1- Birinci </a:t>
            </a:r>
            <a:r>
              <a:rPr lang="tr-TR" sz="3800" dirty="0" err="1" smtClean="0">
                <a:latin typeface="Calibri" pitchFamily="34" charset="0"/>
                <a:cs typeface="Calibri" pitchFamily="34" charset="0"/>
              </a:rPr>
              <a:t>kosta</a:t>
            </a:r>
            <a:r>
              <a:rPr lang="tr-TR" sz="3800" dirty="0" smtClean="0">
                <a:latin typeface="Calibri" pitchFamily="34" charset="0"/>
                <a:cs typeface="Calibri" pitchFamily="34" charset="0"/>
              </a:rPr>
              <a:t> çıkarılır</a:t>
            </a:r>
          </a:p>
          <a:p>
            <a:pPr algn="just">
              <a:buNone/>
            </a:pPr>
            <a:r>
              <a:rPr lang="tr-TR" sz="3800" dirty="0" smtClean="0">
                <a:latin typeface="Calibri" pitchFamily="34" charset="0"/>
                <a:cs typeface="Calibri" pitchFamily="34" charset="0"/>
              </a:rPr>
              <a:t>2- </a:t>
            </a:r>
            <a:r>
              <a:rPr lang="tr-TR" sz="3800" dirty="0" err="1" smtClean="0">
                <a:latin typeface="Calibri" pitchFamily="34" charset="0"/>
                <a:cs typeface="Calibri" pitchFamily="34" charset="0"/>
              </a:rPr>
              <a:t>Aksiller</a:t>
            </a:r>
            <a:r>
              <a:rPr lang="tr-TR" sz="3800" dirty="0" smtClean="0">
                <a:latin typeface="Calibri" pitchFamily="34" charset="0"/>
                <a:cs typeface="Calibri" pitchFamily="34" charset="0"/>
              </a:rPr>
              <a:t> veya </a:t>
            </a:r>
            <a:r>
              <a:rPr lang="tr-TR" sz="3800" dirty="0" err="1" smtClean="0">
                <a:latin typeface="Calibri" pitchFamily="34" charset="0"/>
                <a:cs typeface="Calibri" pitchFamily="34" charset="0"/>
              </a:rPr>
              <a:t>subklaviyan</a:t>
            </a:r>
            <a:r>
              <a:rPr lang="tr-TR" sz="3800" dirty="0" smtClean="0">
                <a:latin typeface="Calibri" pitchFamily="34" charset="0"/>
                <a:cs typeface="Calibri" pitchFamily="34" charset="0"/>
              </a:rPr>
              <a:t> arter ve </a:t>
            </a:r>
            <a:r>
              <a:rPr lang="tr-TR" sz="3800" dirty="0" err="1" smtClean="0">
                <a:latin typeface="Calibri" pitchFamily="34" charset="0"/>
                <a:cs typeface="Calibri" pitchFamily="34" charset="0"/>
              </a:rPr>
              <a:t>venin</a:t>
            </a:r>
            <a:r>
              <a:rPr lang="tr-TR" sz="3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800" dirty="0" err="1" smtClean="0">
                <a:latin typeface="Calibri" pitchFamily="34" charset="0"/>
                <a:cs typeface="Calibri" pitchFamily="34" charset="0"/>
              </a:rPr>
              <a:t>dekompresyonu</a:t>
            </a:r>
            <a:r>
              <a:rPr lang="tr-TR" sz="3800" dirty="0" smtClean="0">
                <a:latin typeface="Calibri" pitchFamily="34" charset="0"/>
                <a:cs typeface="Calibri" pitchFamily="34" charset="0"/>
              </a:rPr>
              <a:t> sağlanır</a:t>
            </a:r>
          </a:p>
          <a:p>
            <a:pPr>
              <a:buNone/>
            </a:pPr>
            <a:r>
              <a:rPr lang="tr-TR" sz="3800" dirty="0" smtClean="0">
                <a:latin typeface="Calibri" pitchFamily="34" charset="0"/>
                <a:cs typeface="Calibri" pitchFamily="34" charset="0"/>
              </a:rPr>
              <a:t>3-</a:t>
            </a:r>
            <a:r>
              <a:rPr lang="tr-TR" sz="3800" dirty="0" err="1" smtClean="0">
                <a:latin typeface="Calibri" pitchFamily="34" charset="0"/>
                <a:cs typeface="Calibri" pitchFamily="34" charset="0"/>
              </a:rPr>
              <a:t>Kostaklavikuler</a:t>
            </a:r>
            <a:r>
              <a:rPr lang="tr-TR" sz="3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800" dirty="0" err="1" smtClean="0">
                <a:latin typeface="Calibri" pitchFamily="34" charset="0"/>
                <a:cs typeface="Calibri" pitchFamily="34" charset="0"/>
              </a:rPr>
              <a:t>ligaman</a:t>
            </a:r>
            <a:r>
              <a:rPr lang="tr-TR" sz="3800" dirty="0" smtClean="0">
                <a:latin typeface="Calibri" pitchFamily="34" charset="0"/>
                <a:cs typeface="Calibri" pitchFamily="34" charset="0"/>
              </a:rPr>
              <a:t> serbestleştirilir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>
                <a:solidFill>
                  <a:srgbClr val="002060"/>
                </a:solidFill>
              </a:rPr>
              <a:t>Tedavi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Cerrahi Tedavide neler yapılır? </a:t>
            </a:r>
          </a:p>
          <a:p>
            <a:endParaRPr lang="tr-TR" sz="2800" dirty="0" smtClean="0"/>
          </a:p>
          <a:p>
            <a:r>
              <a:rPr lang="tr-TR" sz="2800" dirty="0" smtClean="0">
                <a:latin typeface="Calibri" pitchFamily="34" charset="0"/>
                <a:cs typeface="Calibri" pitchFamily="34" charset="0"/>
              </a:rPr>
              <a:t>4-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Sibson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fasiyasının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tekrar tutulmasını önlemek için ön ve orta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skalen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kaslar birinci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kostadan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boyuna doğru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rezeke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edilir.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>
                <a:latin typeface="Calibri" pitchFamily="34" charset="0"/>
                <a:cs typeface="Calibri" pitchFamily="34" charset="0"/>
              </a:rPr>
              <a:t>5-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Brakial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pleksusun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orta ve alt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trunkuslarından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köken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alan C7, C8 ve T1 sinirlerinin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nörolizisini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içerir.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Öğrenme hedefleri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002060"/>
                </a:solidFill>
              </a:rPr>
              <a:t>Tanı yöntemleri</a:t>
            </a:r>
          </a:p>
          <a:p>
            <a:r>
              <a:rPr lang="tr-TR" sz="4400" dirty="0" smtClean="0">
                <a:solidFill>
                  <a:srgbClr val="002060"/>
                </a:solidFill>
              </a:rPr>
              <a:t>Ayırıcı tanılar</a:t>
            </a:r>
          </a:p>
          <a:p>
            <a:r>
              <a:rPr lang="tr-TR" sz="4400" dirty="0" smtClean="0">
                <a:solidFill>
                  <a:srgbClr val="002060"/>
                </a:solidFill>
              </a:rPr>
              <a:t>Tedavi yöntemleri </a:t>
            </a:r>
            <a:endParaRPr lang="tr-TR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2060"/>
                </a:solidFill>
              </a:rPr>
              <a:t>Tedavi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Cerrahi Tedavide neler yapılır? </a:t>
            </a:r>
          </a:p>
          <a:p>
            <a:pPr algn="just"/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Dorsal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Sempatektomi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tr-TR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Nörovasküler</a:t>
            </a:r>
            <a:r>
              <a:rPr lang="tr-TR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dekompresyona</a:t>
            </a:r>
            <a:r>
              <a:rPr lang="tr-TR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yardımcı olarak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tr-TR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refleks sempatik </a:t>
            </a:r>
            <a:r>
              <a:rPr lang="tr-TR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distrofi</a:t>
            </a:r>
            <a:r>
              <a:rPr lang="tr-TR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Raynoud</a:t>
            </a:r>
            <a:r>
              <a:rPr lang="tr-TR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fenomeni veya diğer </a:t>
            </a:r>
            <a:r>
              <a:rPr lang="tr-TR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kozalji</a:t>
            </a:r>
            <a:r>
              <a:rPr lang="tr-TR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benzeri sendromlar için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transaksiller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supraklaviküler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ve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posterior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yaklaşımlarda uygulanabilir.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err="1" smtClean="0">
                <a:solidFill>
                  <a:srgbClr val="002060"/>
                </a:solidFill>
              </a:rPr>
              <a:t>Prognoz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Nüks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Torasik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outlet</a:t>
            </a:r>
            <a:r>
              <a:rPr lang="tr-TR" dirty="0" smtClean="0">
                <a:solidFill>
                  <a:srgbClr val="FF0000"/>
                </a:solidFill>
              </a:rPr>
              <a:t> sendromu</a:t>
            </a:r>
            <a:r>
              <a:rPr lang="tr-TR" i="1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tr-TR" dirty="0" smtClean="0"/>
              <a:t>İki tip </a:t>
            </a:r>
            <a:r>
              <a:rPr lang="tr-TR" dirty="0" err="1" smtClean="0"/>
              <a:t>nüks</a:t>
            </a:r>
            <a:r>
              <a:rPr lang="tr-TR" dirty="0" smtClean="0"/>
              <a:t> gelişir: </a:t>
            </a:r>
          </a:p>
          <a:p>
            <a:pPr algn="ctr">
              <a:buFontTx/>
              <a:buChar char="-"/>
            </a:pPr>
            <a:r>
              <a:rPr lang="tr-TR" sz="48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Yalancı </a:t>
            </a:r>
            <a:r>
              <a:rPr lang="tr-TR" sz="4800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nüks</a:t>
            </a:r>
            <a:r>
              <a:rPr lang="tr-TR" sz="48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tr-TR" sz="48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Gerçek </a:t>
            </a:r>
            <a:r>
              <a:rPr lang="tr-TR" sz="4800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nüks</a:t>
            </a:r>
            <a:endParaRPr lang="tr-TR" sz="48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err="1" smtClean="0">
                <a:solidFill>
                  <a:srgbClr val="002060"/>
                </a:solidFill>
              </a:rPr>
              <a:t>Prognoz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Yalancı </a:t>
            </a:r>
            <a:r>
              <a:rPr lang="tr-TR" sz="4400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nüks</a:t>
            </a:r>
            <a:r>
              <a:rPr lang="tr-TR" sz="4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tr-TR" dirty="0" smtClean="0"/>
              <a:t>Cerrahi tedaviden çok kısa bir süre sonra hiç gerileme göstermeyen semptomların şiddetlenmesi ya da kısa bir </a:t>
            </a:r>
            <a:r>
              <a:rPr lang="tr-TR" dirty="0" err="1" smtClean="0"/>
              <a:t>asemptomatik</a:t>
            </a:r>
            <a:r>
              <a:rPr lang="tr-TR" dirty="0" smtClean="0"/>
              <a:t> dönemden sonra yeniden semptomların belirgin hale gelmesidir. </a:t>
            </a:r>
            <a:r>
              <a:rPr lang="tr-TR" dirty="0" smtClean="0">
                <a:solidFill>
                  <a:srgbClr val="FF0000"/>
                </a:solidFill>
              </a:rPr>
              <a:t>Yetersiz yapılmış cerrahi girişim olaydan sorumludur.!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FF000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err="1" smtClean="0">
                <a:solidFill>
                  <a:srgbClr val="002060"/>
                </a:solidFill>
              </a:rPr>
              <a:t>Prognoz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Gerçek 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nüks</a:t>
            </a:r>
            <a:endParaRPr lang="tr-TR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300" dirty="0" smtClean="0">
                <a:latin typeface="Calibri" pitchFamily="34" charset="0"/>
                <a:cs typeface="Calibri" pitchFamily="34" charset="0"/>
              </a:rPr>
              <a:t>Cerrahi girişimden yıllar sonra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nüks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semptomlarının ortaya çıkmasıdır. Sorumlu fak-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törler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, geç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postoperatif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dönemde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pleksus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brakiyalis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etrafında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skar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dokusu gelişmesi ya da 1.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kostanın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arka ucunda bırakılan kısa kemik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segmentinin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zamanla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hipertrofiye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uğrayarak yeni bir bası unsuru oluşturmasıdır.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Skar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dokusu gelişimini aktive ettiği düşünülen </a:t>
            </a:r>
            <a:r>
              <a:rPr lang="tr-TR" sz="3300" dirty="0" err="1" smtClean="0">
                <a:latin typeface="Calibri" pitchFamily="34" charset="0"/>
                <a:cs typeface="Calibri" pitchFamily="34" charset="0"/>
              </a:rPr>
              <a:t>elektrokoter</a:t>
            </a:r>
            <a:r>
              <a:rPr lang="tr-TR" sz="3300" dirty="0" smtClean="0">
                <a:latin typeface="Calibri" pitchFamily="34" charset="0"/>
                <a:cs typeface="Calibri" pitchFamily="34" charset="0"/>
              </a:rPr>
              <a:t> ve aşırı sıcak tampon kullanımından kaçınılmalıdır. Tedavi birincil TOS tedavisi ile aynı protokole sahiptir. 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err="1" smtClean="0">
                <a:solidFill>
                  <a:srgbClr val="002060"/>
                </a:solidFill>
              </a:rPr>
              <a:t>Prognoz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Gerçek </a:t>
            </a:r>
            <a:r>
              <a:rPr lang="tr-TR" sz="4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nüks</a:t>
            </a: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TOS’un</a:t>
            </a: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tedavisi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: Tam 1.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kosta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rezeksiyonu yapılır,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fibrokartilaj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mtClean="0">
                <a:latin typeface="Calibri" pitchFamily="34" charset="0"/>
                <a:cs typeface="Calibri" pitchFamily="34" charset="0"/>
              </a:rPr>
              <a:t>doku tamamen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çıkartılır.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Pleksus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kılıfında yapışıklık olması halinde kılıf açılarak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nörolizis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yapılır. 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213285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> </a:t>
            </a:r>
            <a:br>
              <a:rPr lang="tr-TR" sz="4400" dirty="0" smtClean="0"/>
            </a:br>
            <a:r>
              <a:rPr lang="tr-TR" sz="4000" dirty="0" smtClean="0">
                <a:solidFill>
                  <a:srgbClr val="002060"/>
                </a:solidFill>
              </a:rPr>
              <a:t>Tanı yöntemleri</a:t>
            </a:r>
            <a:br>
              <a:rPr lang="tr-TR" sz="4000" dirty="0" smtClean="0">
                <a:solidFill>
                  <a:srgbClr val="002060"/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sz="7300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>
            <a:normAutofit/>
          </a:bodyPr>
          <a:lstStyle/>
          <a:p>
            <a:r>
              <a:rPr lang="tr-TR" sz="4000" dirty="0" err="1" smtClean="0"/>
              <a:t>TOS’un</a:t>
            </a:r>
            <a:r>
              <a:rPr lang="tr-TR" sz="4000" dirty="0" smtClean="0"/>
              <a:t> tanısı </a:t>
            </a:r>
            <a:r>
              <a:rPr lang="tr-TR" sz="4000" dirty="0" smtClean="0">
                <a:solidFill>
                  <a:srgbClr val="FF0000"/>
                </a:solidFill>
              </a:rPr>
              <a:t>klinik şüphe </a:t>
            </a:r>
            <a:r>
              <a:rPr lang="tr-TR" sz="4000" dirty="0" smtClean="0"/>
              <a:t>ile başlar.</a:t>
            </a:r>
          </a:p>
          <a:p>
            <a:r>
              <a:rPr lang="tr-TR" sz="4000" dirty="0" smtClean="0">
                <a:solidFill>
                  <a:srgbClr val="C00000"/>
                </a:solidFill>
              </a:rPr>
              <a:t>İyi bir </a:t>
            </a:r>
            <a:r>
              <a:rPr lang="tr-TR" sz="4000" dirty="0" err="1" smtClean="0">
                <a:solidFill>
                  <a:srgbClr val="C00000"/>
                </a:solidFill>
              </a:rPr>
              <a:t>anamnez</a:t>
            </a:r>
            <a:r>
              <a:rPr lang="tr-TR" sz="4000" dirty="0" smtClean="0">
                <a:solidFill>
                  <a:srgbClr val="C00000"/>
                </a:solidFill>
              </a:rPr>
              <a:t> ve fizik muayeneden</a:t>
            </a:r>
            <a:r>
              <a:rPr lang="tr-TR" sz="4000" dirty="0" smtClean="0"/>
              <a:t> sonra bazı </a:t>
            </a:r>
            <a:r>
              <a:rPr lang="tr-TR" sz="4000" dirty="0" smtClean="0">
                <a:solidFill>
                  <a:srgbClr val="0070C0"/>
                </a:solidFill>
              </a:rPr>
              <a:t>yönlendirici testler </a:t>
            </a:r>
            <a:r>
              <a:rPr lang="tr-TR" sz="4000" dirty="0" smtClean="0"/>
              <a:t>yapılır.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2060"/>
                </a:solidFill>
              </a:rPr>
              <a:t>Tanı yöntemleri</a:t>
            </a:r>
            <a:endParaRPr lang="tr-TR" sz="4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pPr algn="ctr">
              <a:buNone/>
            </a:pPr>
            <a:r>
              <a:rPr lang="tr-TR" sz="3600" dirty="0" err="1" smtClean="0">
                <a:solidFill>
                  <a:srgbClr val="FF0000"/>
                </a:solidFill>
              </a:rPr>
              <a:t>Adson</a:t>
            </a:r>
            <a:r>
              <a:rPr lang="tr-TR" sz="3600" dirty="0" smtClean="0">
                <a:solidFill>
                  <a:srgbClr val="FF0000"/>
                </a:solidFill>
              </a:rPr>
              <a:t> Testi</a:t>
            </a:r>
            <a:endParaRPr lang="tr-TR" dirty="0" smtClean="0"/>
          </a:p>
          <a:p>
            <a:pPr algn="just">
              <a:buNone/>
            </a:pPr>
            <a:r>
              <a:rPr lang="tr-TR" sz="2800" dirty="0" smtClean="0"/>
              <a:t>   Hastanın </a:t>
            </a:r>
            <a:r>
              <a:rPr lang="tr-TR" sz="2800" dirty="0" err="1" smtClean="0"/>
              <a:t>Radiyal</a:t>
            </a:r>
            <a:r>
              <a:rPr lang="tr-TR" sz="2800" dirty="0" smtClean="0"/>
              <a:t> nabzı </a:t>
            </a:r>
            <a:r>
              <a:rPr lang="tr-TR" sz="2800" dirty="0" err="1" smtClean="0"/>
              <a:t>palpe</a:t>
            </a:r>
            <a:r>
              <a:rPr lang="tr-TR" sz="2800" dirty="0" smtClean="0"/>
              <a:t> edilirken hastadan derin bir </a:t>
            </a:r>
            <a:r>
              <a:rPr lang="tr-TR" sz="2800" dirty="0" err="1" smtClean="0"/>
              <a:t>inspiryum</a:t>
            </a:r>
            <a:r>
              <a:rPr lang="tr-TR" sz="2800" dirty="0" smtClean="0"/>
              <a:t> yaparak nefesini tutması ve başını mümkün olduğunca </a:t>
            </a:r>
            <a:r>
              <a:rPr lang="tr-TR" sz="2800" dirty="0" err="1" smtClean="0"/>
              <a:t>ekstansiyona</a:t>
            </a:r>
            <a:r>
              <a:rPr lang="tr-TR" sz="2800" dirty="0" smtClean="0"/>
              <a:t> getirerek muayene edilen omuz baş tarafına çevirmesi söylenir. </a:t>
            </a:r>
            <a:r>
              <a:rPr lang="tr-TR" sz="2800" dirty="0" err="1" smtClean="0">
                <a:solidFill>
                  <a:srgbClr val="FF0000"/>
                </a:solidFill>
              </a:rPr>
              <a:t>Palpe</a:t>
            </a:r>
            <a:r>
              <a:rPr lang="tr-TR" sz="2800" dirty="0" smtClean="0">
                <a:solidFill>
                  <a:srgbClr val="FF0000"/>
                </a:solidFill>
              </a:rPr>
              <a:t> edilen </a:t>
            </a:r>
            <a:r>
              <a:rPr lang="tr-TR" sz="2800" dirty="0" err="1" smtClean="0">
                <a:solidFill>
                  <a:srgbClr val="FF0000"/>
                </a:solidFill>
              </a:rPr>
              <a:t>Radiyal</a:t>
            </a:r>
            <a:r>
              <a:rPr lang="tr-TR" sz="2800" dirty="0" smtClean="0">
                <a:solidFill>
                  <a:srgbClr val="FF0000"/>
                </a:solidFill>
              </a:rPr>
              <a:t> nabız zayıflar ya da kaybolursa test pozitiftir ve TOS lehinedir. </a:t>
            </a:r>
            <a:r>
              <a:rPr lang="tr-TR" sz="2800" dirty="0" smtClean="0"/>
              <a:t>Ancak bu testin toplumda %10-20 oranında pozitif olduğu </a:t>
            </a:r>
            <a:r>
              <a:rPr lang="tr-TR" sz="2800" dirty="0" smtClean="0">
                <a:solidFill>
                  <a:srgbClr val="0070C0"/>
                </a:solidFill>
              </a:rPr>
              <a:t>unutulmamalıdır!</a:t>
            </a:r>
            <a:endParaRPr lang="tr-TR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>
                <a:solidFill>
                  <a:srgbClr val="002060"/>
                </a:solidFill>
              </a:rPr>
              <a:t>Tanı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sz="4000" dirty="0" err="1" smtClean="0">
                <a:solidFill>
                  <a:srgbClr val="FF0000"/>
                </a:solidFill>
              </a:rPr>
              <a:t>Hiperabdüksiyon</a:t>
            </a:r>
            <a:r>
              <a:rPr lang="tr-TR" sz="4000" dirty="0" smtClean="0">
                <a:solidFill>
                  <a:srgbClr val="FF0000"/>
                </a:solidFill>
              </a:rPr>
              <a:t> Testi</a:t>
            </a:r>
          </a:p>
          <a:p>
            <a:pPr algn="ctr">
              <a:buNone/>
            </a:pPr>
            <a:endParaRPr lang="tr-TR" sz="4000" dirty="0" smtClean="0"/>
          </a:p>
          <a:p>
            <a:pPr algn="ctr">
              <a:buNone/>
            </a:pPr>
            <a:r>
              <a:rPr lang="tr-TR" sz="4000" dirty="0" smtClean="0"/>
              <a:t>Omuz 180 derece </a:t>
            </a:r>
            <a:r>
              <a:rPr lang="tr-TR" sz="4000" dirty="0" err="1" smtClean="0"/>
              <a:t>abdüksiyona</a:t>
            </a:r>
            <a:r>
              <a:rPr lang="tr-TR" sz="4000" dirty="0" smtClean="0"/>
              <a:t> getirilerek, dirseğe </a:t>
            </a:r>
            <a:r>
              <a:rPr lang="tr-TR" sz="4000" dirty="0" err="1" smtClean="0"/>
              <a:t>fleksiyon</a:t>
            </a:r>
            <a:r>
              <a:rPr lang="tr-TR" sz="4000" dirty="0" smtClean="0"/>
              <a:t> yaptırılır. </a:t>
            </a:r>
            <a:r>
              <a:rPr lang="tr-TR" sz="4000" dirty="0" err="1" smtClean="0">
                <a:solidFill>
                  <a:srgbClr val="FF0000"/>
                </a:solidFill>
              </a:rPr>
              <a:t>Radiyal</a:t>
            </a:r>
            <a:r>
              <a:rPr lang="tr-TR" sz="4000" dirty="0" smtClean="0">
                <a:solidFill>
                  <a:srgbClr val="FF0000"/>
                </a:solidFill>
              </a:rPr>
              <a:t> nabız kaybolursa kompresyon olduğunu gösterir.</a:t>
            </a:r>
          </a:p>
          <a:p>
            <a:pPr algn="ctr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2060"/>
                </a:solidFill>
              </a:rPr>
              <a:t>Tanı yöntemleri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Abdüksiyon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eksternal</a:t>
            </a:r>
            <a:r>
              <a:rPr lang="tr-TR" dirty="0" smtClean="0">
                <a:solidFill>
                  <a:srgbClr val="FF0000"/>
                </a:solidFill>
              </a:rPr>
              <a:t> rotasyon Testi</a:t>
            </a:r>
            <a:r>
              <a:rPr lang="tr-TR" dirty="0" smtClean="0"/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Roos</a:t>
            </a:r>
            <a:r>
              <a:rPr lang="tr-TR" dirty="0" smtClean="0">
                <a:solidFill>
                  <a:srgbClr val="FF0000"/>
                </a:solidFill>
              </a:rPr>
              <a:t> Testi</a:t>
            </a:r>
            <a:r>
              <a:rPr lang="tr-TR" dirty="0" smtClean="0"/>
              <a:t>)</a:t>
            </a:r>
          </a:p>
          <a:p>
            <a:pPr algn="ctr">
              <a:buNone/>
            </a:pPr>
            <a:endParaRPr lang="tr-TR" dirty="0" smtClean="0"/>
          </a:p>
          <a:p>
            <a:pPr algn="just"/>
            <a:r>
              <a:rPr lang="tr-TR" dirty="0" smtClean="0"/>
              <a:t>Omuz </a:t>
            </a:r>
            <a:r>
              <a:rPr lang="tr-TR" dirty="0" err="1" smtClean="0"/>
              <a:t>abdüksiyonda</a:t>
            </a:r>
            <a:r>
              <a:rPr lang="tr-TR" dirty="0" smtClean="0"/>
              <a:t> tutularak kol </a:t>
            </a:r>
            <a:r>
              <a:rPr lang="tr-TR" dirty="0" err="1" smtClean="0"/>
              <a:t>eksternal</a:t>
            </a:r>
            <a:r>
              <a:rPr lang="tr-TR" dirty="0" smtClean="0"/>
              <a:t> rotasyon ile 90° kaldırılır. Dirsek kırılarak 3 dakika boyunca elin açılıp kapatılması istenir. Semptomlar tekrarlarsa test pozitif kabul edilir.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>
                <a:solidFill>
                  <a:srgbClr val="002060"/>
                </a:solidFill>
              </a:rPr>
              <a:t>Tanı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Kostaklavikular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Test (</a:t>
            </a:r>
            <a:r>
              <a:rPr lang="tr-TR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Halsted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Testi) </a:t>
            </a:r>
          </a:p>
          <a:p>
            <a:pPr algn="ctr"/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(Askeri pozisyon)</a:t>
            </a: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dirty="0" err="1" smtClean="0">
                <a:latin typeface="Calibri" pitchFamily="34" charset="0"/>
                <a:cs typeface="Calibri" pitchFamily="34" charset="0"/>
              </a:rPr>
              <a:t>Radial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nabız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palpe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edilirken hasta esas duruş pozisyonuna gelir. Derin bir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inspiryum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yapılır, omuzlar geriye ve aşağıya doğru verilerek baş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ekstansiyona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getirilir. Nabzın kaybolması halinde TOS şüphesi kuvvetlenecektir.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TOS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>
                <a:solidFill>
                  <a:srgbClr val="002060"/>
                </a:solidFill>
              </a:rPr>
              <a:t>Tanı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Basınçlı </a:t>
            </a:r>
            <a:r>
              <a:rPr lang="tr-TR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Provakasyon</a:t>
            </a:r>
            <a:r>
              <a:rPr lang="tr-TR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testi</a:t>
            </a:r>
          </a:p>
          <a:p>
            <a:pPr algn="ctr"/>
            <a:endParaRPr lang="tr-TR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Supraklavikular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fossada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brakial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pleksus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üzerine elle bası yapılır. Bası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TOS’lu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olguların ellerinde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paresteziye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yol açar. Testin etkinliği kollara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hiperabdüksiyon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yaptırılarak hızlandırılabilir.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>TOS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>
                <a:solidFill>
                  <a:srgbClr val="002060"/>
                </a:solidFill>
              </a:rPr>
              <a:t>Tanı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testlerin hiçbirisi TOS tanısında </a:t>
            </a:r>
            <a:r>
              <a:rPr lang="tr-TR" dirty="0" smtClean="0">
                <a:solidFill>
                  <a:srgbClr val="FF0000"/>
                </a:solidFill>
              </a:rPr>
              <a:t>altın standart </a:t>
            </a:r>
            <a:r>
              <a:rPr lang="tr-TR" dirty="0" smtClean="0"/>
              <a:t>değildir. Hastaların büyük çoğunluğu </a:t>
            </a:r>
            <a:r>
              <a:rPr lang="tr-TR" dirty="0" err="1" smtClean="0">
                <a:solidFill>
                  <a:srgbClr val="FF0000"/>
                </a:solidFill>
              </a:rPr>
              <a:t>nörojenik</a:t>
            </a:r>
            <a:r>
              <a:rPr lang="tr-TR" dirty="0" smtClean="0">
                <a:solidFill>
                  <a:srgbClr val="FF0000"/>
                </a:solidFill>
              </a:rPr>
              <a:t> şikayetlerle </a:t>
            </a:r>
            <a:r>
              <a:rPr lang="tr-TR" dirty="0" smtClean="0"/>
              <a:t>başvurduğu için, </a:t>
            </a:r>
            <a:r>
              <a:rPr lang="tr-TR" dirty="0" smtClean="0">
                <a:solidFill>
                  <a:srgbClr val="0070C0"/>
                </a:solidFill>
              </a:rPr>
              <a:t>sadece </a:t>
            </a:r>
            <a:r>
              <a:rPr lang="tr-TR" dirty="0" err="1" smtClean="0">
                <a:solidFill>
                  <a:srgbClr val="0070C0"/>
                </a:solidFill>
              </a:rPr>
              <a:t>vasküler</a:t>
            </a:r>
            <a:r>
              <a:rPr lang="tr-TR" dirty="0" smtClean="0">
                <a:solidFill>
                  <a:srgbClr val="0070C0"/>
                </a:solidFill>
              </a:rPr>
              <a:t> basıyı değerlendiren bu testler </a:t>
            </a:r>
            <a:r>
              <a:rPr lang="tr-TR" dirty="0" smtClean="0"/>
              <a:t>tanı koymada yetersiz kalabilir.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582</TotalTime>
  <Words>794</Words>
  <Application>Microsoft Office PowerPoint</Application>
  <PresentationFormat>Ekran Gösterisi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Gündönümü</vt:lpstr>
      <vt:lpstr>        </vt:lpstr>
      <vt:lpstr>Öğrenme hedefleri</vt:lpstr>
      <vt:lpstr> TOS  Tanı yöntemleri  </vt:lpstr>
      <vt:lpstr>TOS Tanı yöntemleri</vt:lpstr>
      <vt:lpstr>TOS Tanı yöntemleri</vt:lpstr>
      <vt:lpstr>TOS Tanı yöntemleri</vt:lpstr>
      <vt:lpstr>TOS Tanı yöntemleri</vt:lpstr>
      <vt:lpstr>TOS Tanı yöntemleri</vt:lpstr>
      <vt:lpstr>TOS Tanı yöntemleri</vt:lpstr>
      <vt:lpstr>TOS Tanı yöntemleri</vt:lpstr>
      <vt:lpstr>TOS Tanı yöntemleri</vt:lpstr>
      <vt:lpstr>TOS Tanı yöntemleri</vt:lpstr>
      <vt:lpstr>TOS Tanı yöntemleri</vt:lpstr>
      <vt:lpstr>TOS Tedavi yöntemleri</vt:lpstr>
      <vt:lpstr>TOS Tedavi yöntemleri</vt:lpstr>
      <vt:lpstr>TOS Tedavi yöntemleri</vt:lpstr>
      <vt:lpstr>TOS Tedavi yöntemleri</vt:lpstr>
      <vt:lpstr>TOS Tedavi yöntemleri</vt:lpstr>
      <vt:lpstr>TOS Tedavi yöntemleri</vt:lpstr>
      <vt:lpstr>TOS Tedavi yöntemleri</vt:lpstr>
      <vt:lpstr>TOS Prognoz</vt:lpstr>
      <vt:lpstr>TOS Prognoz</vt:lpstr>
      <vt:lpstr>TOS Prognoz</vt:lpstr>
      <vt:lpstr>TOS Prognoz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Torasik Çıkış Yolu Sendromu</dc:title>
  <dc:creator>ihsan ALUR</dc:creator>
  <cp:lastModifiedBy>ihsana</cp:lastModifiedBy>
  <cp:revision>187</cp:revision>
  <dcterms:created xsi:type="dcterms:W3CDTF">2013-10-06T12:44:17Z</dcterms:created>
  <dcterms:modified xsi:type="dcterms:W3CDTF">2013-10-18T20:35:52Z</dcterms:modified>
</cp:coreProperties>
</file>