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57" r:id="rId4"/>
    <p:sldId id="259" r:id="rId5"/>
    <p:sldId id="260" r:id="rId6"/>
    <p:sldId id="310" r:id="rId7"/>
    <p:sldId id="299" r:id="rId8"/>
    <p:sldId id="302" r:id="rId9"/>
    <p:sldId id="30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11" r:id="rId18"/>
    <p:sldId id="270" r:id="rId19"/>
    <p:sldId id="271" r:id="rId20"/>
    <p:sldId id="272" r:id="rId21"/>
    <p:sldId id="273" r:id="rId22"/>
    <p:sldId id="274" r:id="rId23"/>
    <p:sldId id="275" r:id="rId24"/>
    <p:sldId id="308" r:id="rId25"/>
    <p:sldId id="277" r:id="rId26"/>
    <p:sldId id="307" r:id="rId27"/>
    <p:sldId id="278" r:id="rId28"/>
    <p:sldId id="279" r:id="rId29"/>
    <p:sldId id="280" r:id="rId30"/>
    <p:sldId id="305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06" r:id="rId48"/>
    <p:sldId id="312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02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76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81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35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57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66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2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8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59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8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60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0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69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65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7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27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45E5E-1D62-4277-9F69-5D77F484D5C2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1F5850-6063-4872-9145-3202717E2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Temel </a:t>
            </a:r>
            <a:r>
              <a:rPr lang="tr-TR" b="1" dirty="0"/>
              <a:t>EKG </a:t>
            </a:r>
            <a:r>
              <a:rPr lang="tr-TR" b="1" dirty="0" smtClean="0"/>
              <a:t>bilgisi, </a:t>
            </a:r>
            <a:r>
              <a:rPr lang="tr-TR" b="1" dirty="0"/>
              <a:t>Aritmiler ve tedavi seçenekleri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4031657"/>
            <a:ext cx="7766936" cy="1096899"/>
          </a:xfrm>
        </p:spPr>
        <p:txBody>
          <a:bodyPr>
            <a:normAutofit fontScale="92500" lnSpcReduction="20000"/>
          </a:bodyPr>
          <a:lstStyle/>
          <a:p>
            <a:endParaRPr lang="tr-TR" sz="3600" b="1" dirty="0" smtClean="0"/>
          </a:p>
          <a:p>
            <a:r>
              <a:rPr lang="tr-TR" sz="3600" b="1" dirty="0" smtClean="0"/>
              <a:t>Op. Dr. İhsan Alur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759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Derivasyonları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bir ucu pozitif, diğer ucu negatif olan ve kalpteki elektriksel aktiviteyi iki boyutlu eşkenar üçgen içinde değerlendiren derivasyonlardır: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DI: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sağ kol - sol kol potansiyel farkını yansıtır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DII: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sağ kol - sol bacak potansiyel farkını yansıtır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DIII: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 kol - sol bacak potansiyel farkını yansıtır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740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733" y="3391782"/>
            <a:ext cx="3228571" cy="1419048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5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</a:t>
            </a:r>
            <a:endParaRPr lang="tr-TR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86225"/>
              </p:ext>
            </p:extLst>
          </p:nvPr>
        </p:nvGraphicFramePr>
        <p:xfrm>
          <a:off x="4043363" y="2582863"/>
          <a:ext cx="186690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Photo Editor Fotoğrafı" r:id="rId3" imgW="1867161" imgH="3038095" progId="">
                  <p:embed/>
                </p:oleObj>
              </mc:Choice>
              <mc:Fallback>
                <p:oleObj name="Photo Editor Fotoğrafı" r:id="rId3" imgW="1867161" imgH="30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2582863"/>
                        <a:ext cx="1866900" cy="30384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54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Unipolar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Unipolar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güçlendirilmiş (</a:t>
            </a:r>
            <a:r>
              <a:rPr lang="tr-TR" altLang="tr-T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ugmented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tr-TR" alt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oltaj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sağ kol (</a:t>
            </a:r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ight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sol kol (</a:t>
            </a:r>
            <a:r>
              <a:rPr lang="tr-TR" alt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sol bacak (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alt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oot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8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Unipolar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</a:t>
            </a:r>
            <a:endParaRPr lang="tr-TR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362285"/>
              </p:ext>
            </p:extLst>
          </p:nvPr>
        </p:nvGraphicFramePr>
        <p:xfrm>
          <a:off x="4141788" y="2690813"/>
          <a:ext cx="16668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Photo Editor Fotoğrafı" r:id="rId3" imgW="1666667" imgH="2819794" progId="">
                  <p:embed/>
                </p:oleObj>
              </mc:Choice>
              <mc:Fallback>
                <p:oleObj name="Photo Editor Fotoğrafı" r:id="rId3" imgW="1666667" imgH="2819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2690813"/>
                        <a:ext cx="1666875" cy="28194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Horizantal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 bir EKG’de var olan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horizantal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derivasyonlar: V1, V2, V3, V4, V5 ve V6</a:t>
            </a:r>
          </a:p>
          <a:p>
            <a:pPr marL="177800" indent="-177800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Kalbin arka bölümünü görmek için V7 ve V8 de olmalıdır</a:t>
            </a:r>
          </a:p>
          <a:p>
            <a:endParaRPr lang="tr-T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52357"/>
              </p:ext>
            </p:extLst>
          </p:nvPr>
        </p:nvGraphicFramePr>
        <p:xfrm>
          <a:off x="4067175" y="3227942"/>
          <a:ext cx="4752975" cy="363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r:id="rId3" imgW="3384804" imgH="2324100" progId="">
                  <p:embed/>
                </p:oleObj>
              </mc:Choice>
              <mc:Fallback>
                <p:oleObj r:id="rId3" imgW="3384804" imgH="2324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27942"/>
                        <a:ext cx="4752975" cy="363005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8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Doğru bir EKG çekimi nasıl yapılmalıdır?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Elektrod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yeterli jel ile birlikte, cilde uygun şekilde temas etmeli </a:t>
            </a:r>
          </a:p>
          <a:p>
            <a:pPr>
              <a:defRPr/>
            </a:pP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Elektrodlar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doğru yerleştirilmeli </a:t>
            </a:r>
          </a:p>
          <a:p>
            <a:pPr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Kayıt sırasında hasta sakin tutulmalı </a:t>
            </a:r>
          </a:p>
          <a:p>
            <a:pPr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Her derivasyondan en az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3 – 4 kompleks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içerecek şekilde yeterli kayıt alınmalı</a:t>
            </a:r>
          </a:p>
          <a:p>
            <a:pPr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Gerekirse ritim değerlendirmesi için,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DII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’den uzun kayıt alınmalıdır</a:t>
            </a:r>
          </a:p>
          <a:p>
            <a:pPr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Cihazın uygun kalibrasyonu yapılmalı (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/cm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amplitüd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25mm/sn. hız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02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EKG değerlendirmesi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EKG değerlendirmesi aşağıdaki 8 sorunun sorulması ile gerçekleştirilebilir</a:t>
            </a:r>
          </a:p>
          <a:p>
            <a:r>
              <a:rPr lang="tr-TR" dirty="0" smtClean="0"/>
              <a:t>1. Ritim düzenli mi? Düzensiz mi?</a:t>
            </a:r>
          </a:p>
          <a:p>
            <a:r>
              <a:rPr lang="tr-TR" dirty="0" smtClean="0"/>
              <a:t>2. Hız dakikada 60 ile 100 arasında mı?</a:t>
            </a:r>
          </a:p>
          <a:p>
            <a:r>
              <a:rPr lang="tr-TR" dirty="0" smtClean="0"/>
              <a:t>3. P dalgası var mı? Morfolojisi normal mi?</a:t>
            </a:r>
          </a:p>
          <a:p>
            <a:r>
              <a:rPr lang="tr-TR" dirty="0" smtClean="0"/>
              <a:t>4. Her P’ye bir QRS yanıtı var mı?</a:t>
            </a:r>
          </a:p>
          <a:p>
            <a:r>
              <a:rPr lang="tr-TR" dirty="0" smtClean="0"/>
              <a:t>5. P-R aralığı 0.12 saniye ile 0.20 saniye arasında mı?</a:t>
            </a:r>
          </a:p>
          <a:p>
            <a:r>
              <a:rPr lang="tr-TR" dirty="0" smtClean="0"/>
              <a:t>6. QRS kompleksi dar mı? Geniş mi?</a:t>
            </a:r>
          </a:p>
          <a:p>
            <a:r>
              <a:rPr lang="tr-TR" dirty="0" smtClean="0"/>
              <a:t>7. ST </a:t>
            </a:r>
            <a:r>
              <a:rPr lang="tr-TR" dirty="0" err="1" smtClean="0"/>
              <a:t>segmenti</a:t>
            </a:r>
            <a:r>
              <a:rPr lang="tr-TR" dirty="0" smtClean="0"/>
              <a:t> </a:t>
            </a:r>
            <a:r>
              <a:rPr lang="tr-TR" dirty="0" err="1" smtClean="0"/>
              <a:t>izoelektrik</a:t>
            </a:r>
            <a:r>
              <a:rPr lang="tr-TR" dirty="0" smtClean="0"/>
              <a:t> hatta mı?</a:t>
            </a:r>
          </a:p>
          <a:p>
            <a:r>
              <a:rPr lang="tr-TR" dirty="0" smtClean="0"/>
              <a:t>8. T dalgası pozitif mi? Negatif mi?</a:t>
            </a:r>
          </a:p>
          <a:p>
            <a:r>
              <a:rPr lang="tr-TR" dirty="0" smtClean="0"/>
              <a:t>9. </a:t>
            </a:r>
            <a:r>
              <a:rPr lang="tr-TR" dirty="0" err="1" smtClean="0"/>
              <a:t>aVR</a:t>
            </a:r>
            <a:r>
              <a:rPr lang="tr-TR" dirty="0" smtClean="0"/>
              <a:t> derivasyonunda bulunan tüm dalgalar negatif mi? Pozitif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030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Normal bir EKG nasıl olmalıdır?</a:t>
            </a:r>
            <a:endParaRPr lang="tr-TR" dirty="0"/>
          </a:p>
        </p:txBody>
      </p:sp>
      <p:pic>
        <p:nvPicPr>
          <p:cNvPr id="4" name="Picture 2" descr="ecg_compon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769" y="2386806"/>
            <a:ext cx="4762500" cy="3429000"/>
          </a:xfrm>
          <a:prstGeom prst="rect">
            <a:avLst/>
          </a:prstGeom>
          <a:noFill/>
          <a:ln w="9525">
            <a:solidFill>
              <a:srgbClr val="F30F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6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Normal bir EKG nasıl olmalıdır?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/>
              <a:t>P dalgası</a:t>
            </a:r>
          </a:p>
          <a:p>
            <a:endParaRPr lang="tr-TR" dirty="0"/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yarısı sağ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atriyumun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ikinci yarısı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atriyumun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elektriksel aktivitesini gösterir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EKG’nin ilk pozitif dalgasıdır	</a:t>
            </a: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depolarizasyonu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ifade eder  	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genişliği: 0.04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0.12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yüksekliği: 2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(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için)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70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T</a:t>
            </a:r>
            <a:r>
              <a:rPr lang="es-ES" b="1" dirty="0" smtClean="0"/>
              <a:t>emel EKG bilgisi ve yorumlama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4000" b="1" dirty="0"/>
              <a:t>Öğrenim hedefleri</a:t>
            </a:r>
            <a:endParaRPr lang="tr-TR" sz="4000" dirty="0" smtClean="0"/>
          </a:p>
          <a:p>
            <a:endParaRPr lang="tr-TR" dirty="0"/>
          </a:p>
          <a:p>
            <a:r>
              <a:rPr lang="tr-TR" dirty="0" smtClean="0"/>
              <a:t>Normal EKG’yi </a:t>
            </a:r>
            <a:r>
              <a:rPr lang="tr-TR" sz="3600" dirty="0" smtClean="0">
                <a:solidFill>
                  <a:srgbClr val="FF0000"/>
                </a:solidFill>
              </a:rPr>
              <a:t>tanıyabilmek</a:t>
            </a:r>
            <a:r>
              <a:rPr lang="tr-TR" dirty="0" smtClean="0"/>
              <a:t> </a:t>
            </a:r>
          </a:p>
          <a:p>
            <a:r>
              <a:rPr lang="tr-TR" dirty="0" smtClean="0"/>
              <a:t>En sık görülen </a:t>
            </a:r>
            <a:r>
              <a:rPr lang="tr-TR" sz="3200" dirty="0" smtClean="0">
                <a:solidFill>
                  <a:srgbClr val="FF0000"/>
                </a:solidFill>
              </a:rPr>
              <a:t>EKG tanılarını ayırt edebilmek </a:t>
            </a:r>
          </a:p>
          <a:p>
            <a:r>
              <a:rPr lang="tr-TR" dirty="0" smtClean="0"/>
              <a:t>Kalbin elektrik iletisi hakkında </a:t>
            </a:r>
            <a:r>
              <a:rPr lang="tr-TR" sz="3200" dirty="0" smtClean="0">
                <a:solidFill>
                  <a:srgbClr val="FF0000"/>
                </a:solidFill>
              </a:rPr>
              <a:t>temel bilgi sahibi olmak 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EKG değerlendirmede sistematik bir yaklaşım kazanmak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</a:t>
            </a:r>
            <a:r>
              <a:rPr lang="es-ES" b="1" dirty="0" smtClean="0"/>
              <a:t>emel EKG bilgisi ve yorumlama</a:t>
            </a:r>
            <a:endParaRPr lang="tr-TR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86387"/>
              </p:ext>
            </p:extLst>
          </p:nvPr>
        </p:nvGraphicFramePr>
        <p:xfrm>
          <a:off x="3598863" y="3024188"/>
          <a:ext cx="275272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Bit Eşlem Resmi" r:id="rId3" imgW="2752381" imgH="2152951" progId="PBrush">
                  <p:embed/>
                </p:oleObj>
              </mc:Choice>
              <mc:Fallback>
                <p:oleObj name="Bit Eşlem Resmi" r:id="rId3" imgW="2752381" imgH="2152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3024188"/>
                        <a:ext cx="2752725" cy="21526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76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Normal bir EKG nasıl olmalıdır?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Ritmin düzenli olabilmesi için, her bir R–R ve P-P aralıkları (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ventriküler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depolarizasyon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depolarizasyon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aralıkları) birbirine eşit olmalı </a:t>
            </a:r>
          </a:p>
          <a:p>
            <a:endParaRPr lang="tr-TR" dirty="0"/>
          </a:p>
        </p:txBody>
      </p:sp>
      <p:grpSp>
        <p:nvGrpSpPr>
          <p:cNvPr id="4" name="officeArt object"/>
          <p:cNvGrpSpPr>
            <a:grpSpLocks/>
          </p:cNvGrpSpPr>
          <p:nvPr/>
        </p:nvGrpSpPr>
        <p:grpSpPr bwMode="auto">
          <a:xfrm>
            <a:off x="0" y="3933825"/>
            <a:ext cx="12192000" cy="1974850"/>
            <a:chOff x="0" y="0"/>
            <a:chExt cx="71977" cy="12827"/>
          </a:xfrm>
        </p:grpSpPr>
        <p:pic>
          <p:nvPicPr>
            <p:cNvPr id="5" name="image12.png" descr="ekg ritim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5" t="9935" r="24693" b="81206"/>
            <a:stretch>
              <a:fillRect/>
            </a:stretch>
          </p:blipFill>
          <p:spPr bwMode="auto">
            <a:xfrm>
              <a:off x="0" y="0"/>
              <a:ext cx="71977" cy="1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 1073741839"/>
            <p:cNvSpPr>
              <a:spLocks noChangeShapeType="1"/>
            </p:cNvSpPr>
            <p:nvPr/>
          </p:nvSpPr>
          <p:spPr bwMode="auto">
            <a:xfrm>
              <a:off x="17240" y="3460"/>
              <a:ext cx="68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Shape 1073741840"/>
            <p:cNvSpPr>
              <a:spLocks noChangeShapeType="1"/>
            </p:cNvSpPr>
            <p:nvPr/>
          </p:nvSpPr>
          <p:spPr bwMode="auto">
            <a:xfrm>
              <a:off x="24082" y="4905"/>
              <a:ext cx="68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Shape 1073741841"/>
            <p:cNvSpPr>
              <a:spLocks noChangeShapeType="1"/>
            </p:cNvSpPr>
            <p:nvPr/>
          </p:nvSpPr>
          <p:spPr bwMode="auto">
            <a:xfrm>
              <a:off x="10763" y="4905"/>
              <a:ext cx="68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Shape 1073741842"/>
            <p:cNvSpPr>
              <a:spLocks noChangeShapeType="1"/>
            </p:cNvSpPr>
            <p:nvPr/>
          </p:nvSpPr>
          <p:spPr bwMode="auto">
            <a:xfrm>
              <a:off x="30559" y="3460"/>
              <a:ext cx="68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Shape 1073741843"/>
            <p:cNvSpPr>
              <a:spLocks noChangeShapeType="1"/>
            </p:cNvSpPr>
            <p:nvPr/>
          </p:nvSpPr>
          <p:spPr bwMode="auto">
            <a:xfrm>
              <a:off x="36515" y="10668"/>
              <a:ext cx="6842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Shape 1073741844"/>
            <p:cNvSpPr>
              <a:spLocks noChangeShapeType="1"/>
            </p:cNvSpPr>
            <p:nvPr/>
          </p:nvSpPr>
          <p:spPr bwMode="auto">
            <a:xfrm>
              <a:off x="49552" y="10668"/>
              <a:ext cx="6842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28075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Normal bir EKG nasıl olmalıdır?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bir EKG’de: 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Ritim düzenli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 (her bir R–R ve P-P aralıkları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yani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ventriküler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depolarizasyon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depolarizasyon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aralıkları)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birbirine eşit olmalı </a:t>
            </a:r>
          </a:p>
          <a:p>
            <a:pPr>
              <a:lnSpc>
                <a:spcPct val="80000"/>
              </a:lnSpc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Kalp hızı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60-100/dakika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olmalı</a:t>
            </a:r>
          </a:p>
          <a:p>
            <a:pPr>
              <a:lnSpc>
                <a:spcPct val="80000"/>
              </a:lnSpc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dalgası bulunmalı</a:t>
            </a:r>
          </a:p>
          <a:p>
            <a:pPr>
              <a:lnSpc>
                <a:spcPct val="80000"/>
              </a:lnSpc>
            </a:pP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P dalgasını QRS izlemeli (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aktiviteyi,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ventriküler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 izlemeli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P-R aralığı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0.12-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0.20 saniye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</a:t>
            </a:r>
          </a:p>
          <a:p>
            <a:pPr>
              <a:lnSpc>
                <a:spcPct val="80000"/>
              </a:lnSpc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QRS genişliği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maksimum 0.10-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0.12 saniye 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olmalı</a:t>
            </a:r>
          </a:p>
          <a:p>
            <a:pPr>
              <a:lnSpc>
                <a:spcPct val="80000"/>
              </a:lnSpc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segmenti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izoelektrik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hatta olmalı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75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</a:t>
            </a:r>
            <a:r>
              <a:rPr lang="es-ES" b="1" dirty="0" smtClean="0"/>
              <a:t>emel EKG bilgisi ve yorumlama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543" y="3767973"/>
            <a:ext cx="3180952" cy="666667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13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Sinüs </a:t>
            </a:r>
            <a:r>
              <a:rPr lang="tr-TR" b="1" dirty="0" err="1"/>
              <a:t>bradikardisi</a:t>
            </a:r>
            <a:r>
              <a:rPr lang="tr-TR" b="1" dirty="0"/>
              <a:t> </a:t>
            </a:r>
            <a:r>
              <a:rPr lang="tr-TR" b="1" dirty="0" smtClean="0"/>
              <a:t>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/>
              <a:t>Sinüs düğümünden dakikada 60 dan az uyarı çıkması</a:t>
            </a:r>
            <a:r>
              <a:rPr lang="tr-TR" dirty="0"/>
              <a:t> </a:t>
            </a:r>
            <a:r>
              <a:rPr lang="tr-TR" dirty="0" err="1"/>
              <a:t>sinüzal</a:t>
            </a:r>
            <a:r>
              <a:rPr lang="tr-TR" dirty="0"/>
              <a:t> </a:t>
            </a:r>
            <a:r>
              <a:rPr lang="tr-TR" dirty="0" err="1"/>
              <a:t>bradikardi</a:t>
            </a:r>
            <a:r>
              <a:rPr lang="tr-TR" dirty="0"/>
              <a:t> olarak isimlendirilmektedir. Sinüs hızının çok yavaş olduğu durumlarda ise </a:t>
            </a:r>
            <a:r>
              <a:rPr lang="tr-TR" b="1" dirty="0"/>
              <a:t>baş dönmesi, halsizlik, yürürken çabuk yorulma </a:t>
            </a:r>
            <a:r>
              <a:rPr lang="tr-TR" dirty="0"/>
              <a:t>gibi belirtiler ortaya çıkar. Bayılma atakları nadirdir.</a:t>
            </a:r>
          </a:p>
        </p:txBody>
      </p:sp>
    </p:spTree>
    <p:extLst>
      <p:ext uri="{BB962C8B-B14F-4D97-AF65-F5344CB8AC3E}">
        <p14:creationId xmlns:p14="http://schemas.microsoft.com/office/powerpoint/2010/main" val="371208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</a:t>
            </a:r>
            <a:r>
              <a:rPr lang="es-ES" b="1" dirty="0" smtClean="0"/>
              <a:t>emel EKG bilgisi ve yorumlama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tr-TR" dirty="0" smtClean="0"/>
              <a:t>RİTİM:</a:t>
            </a:r>
            <a:r>
              <a:rPr lang="tr-TR" b="1" dirty="0" smtClean="0"/>
              <a:t> DÜZENLİ</a:t>
            </a:r>
            <a:endParaRPr lang="tr-TR" dirty="0"/>
          </a:p>
          <a:p>
            <a:pPr fontAlgn="t"/>
            <a:r>
              <a:rPr lang="tr-TR" dirty="0" smtClean="0"/>
              <a:t>HIZ: 300/8: </a:t>
            </a:r>
            <a:r>
              <a:rPr lang="tr-TR" b="1" u="sng" dirty="0" smtClean="0"/>
              <a:t>BRADİKARDİ</a:t>
            </a:r>
            <a:endParaRPr lang="tr-TR" dirty="0"/>
          </a:p>
          <a:p>
            <a:pPr fontAlgn="t"/>
            <a:r>
              <a:rPr lang="tr-TR" dirty="0"/>
              <a:t>P </a:t>
            </a:r>
            <a:r>
              <a:rPr lang="tr-TR" dirty="0" smtClean="0"/>
              <a:t>DALGASI: </a:t>
            </a:r>
            <a:r>
              <a:rPr lang="tr-TR" b="1" dirty="0" smtClean="0"/>
              <a:t>VAR</a:t>
            </a:r>
            <a:endParaRPr lang="tr-TR" b="1" dirty="0"/>
          </a:p>
          <a:p>
            <a:pPr fontAlgn="t"/>
            <a:r>
              <a:rPr lang="tr-TR" dirty="0"/>
              <a:t>P-QRS </a:t>
            </a:r>
            <a:r>
              <a:rPr lang="tr-TR" dirty="0" smtClean="0"/>
              <a:t>İLİŞKİSİ: </a:t>
            </a:r>
            <a:r>
              <a:rPr lang="tr-TR" b="1" dirty="0" smtClean="0"/>
              <a:t>Her P’yi QRS izliyor</a:t>
            </a:r>
            <a:endParaRPr lang="tr-TR" b="1" dirty="0"/>
          </a:p>
          <a:p>
            <a:pPr fontAlgn="t"/>
            <a:r>
              <a:rPr lang="tr-TR" dirty="0"/>
              <a:t>QRS </a:t>
            </a:r>
            <a:r>
              <a:rPr lang="tr-TR" dirty="0" smtClean="0"/>
              <a:t>GENİŞLİĞİ: </a:t>
            </a:r>
            <a:r>
              <a:rPr lang="tr-TR" b="1" dirty="0" smtClean="0"/>
              <a:t>NORMAL(DAR</a:t>
            </a:r>
            <a:r>
              <a:rPr lang="tr-TR" b="1" dirty="0"/>
              <a:t>)</a:t>
            </a:r>
          </a:p>
          <a:p>
            <a:endParaRPr lang="tr-TR" dirty="0" smtClean="0"/>
          </a:p>
          <a:p>
            <a:r>
              <a:rPr lang="tr-TR" b="1" dirty="0"/>
              <a:t>SİNÜS BRADİKARDİSİ</a:t>
            </a:r>
          </a:p>
          <a:p>
            <a:endParaRPr lang="tr-T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6250"/>
            <a:ext cx="10515600" cy="1214438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8368" y="376142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Sinüs </a:t>
            </a:r>
            <a:r>
              <a:rPr lang="tr-TR" b="1" dirty="0" err="1" smtClean="0"/>
              <a:t>taşıkardisi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çok görülen taşikardi çeşididir. Masum bir durumdur. Kalbin normal ritminin hızlanmasıdır. Çok nadiren dakikada 150 atımı geçer. En sık dakikada 100-130 arası hızlarda görülür. </a:t>
            </a:r>
          </a:p>
        </p:txBody>
      </p:sp>
    </p:spTree>
    <p:extLst>
      <p:ext uri="{BB962C8B-B14F-4D97-AF65-F5344CB8AC3E}">
        <p14:creationId xmlns:p14="http://schemas.microsoft.com/office/powerpoint/2010/main" val="2860649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Taşıkardiler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r-TR" sz="3900" b="1" dirty="0" err="1" smtClean="0"/>
              <a:t>Taşıkardiler</a:t>
            </a:r>
            <a:endParaRPr lang="tr-TR" sz="3900" b="1" dirty="0" smtClean="0"/>
          </a:p>
          <a:p>
            <a:r>
              <a:rPr lang="tr-TR" dirty="0" smtClean="0"/>
              <a:t>1- </a:t>
            </a:r>
            <a:r>
              <a:rPr lang="tr-TR" dirty="0" err="1" smtClean="0"/>
              <a:t>Supraventriküler</a:t>
            </a:r>
            <a:r>
              <a:rPr lang="tr-TR" dirty="0" smtClean="0"/>
              <a:t> </a:t>
            </a:r>
            <a:r>
              <a:rPr lang="tr-TR" dirty="0" err="1" smtClean="0"/>
              <a:t>taşıkardiler</a:t>
            </a:r>
            <a:endParaRPr lang="tr-TR" dirty="0" smtClean="0"/>
          </a:p>
          <a:p>
            <a:r>
              <a:rPr lang="tr-TR" dirty="0" smtClean="0"/>
              <a:t>2- </a:t>
            </a:r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 err="1" smtClean="0"/>
              <a:t>taşıkardiler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spcBef>
                <a:spcPct val="0"/>
              </a:spcBef>
              <a:buNone/>
            </a:pP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Supraventriküler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A-V kavşağın üstünden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kaynaklanır.</a:t>
            </a:r>
          </a:p>
          <a:p>
            <a:pPr>
              <a:spcBef>
                <a:spcPct val="0"/>
              </a:spcBef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QRS’lidir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spcBef>
                <a:spcPct val="0"/>
              </a:spcBef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Ventriküler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 kavşağın altından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kaynaklanır.</a:t>
            </a:r>
          </a:p>
          <a:p>
            <a:pPr>
              <a:spcBef>
                <a:spcPct val="0"/>
              </a:spcBef>
              <a:buNone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Geniş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QRS’li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ritimlerdir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8218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</a:t>
            </a:r>
            <a:r>
              <a:rPr lang="es-ES" b="1" dirty="0" smtClean="0"/>
              <a:t>emel EKG bilgisi ve yorumlama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118" y="1333041"/>
            <a:ext cx="11276682" cy="4843922"/>
          </a:xfrm>
        </p:spPr>
        <p:txBody>
          <a:bodyPr/>
          <a:lstStyle/>
          <a:p>
            <a:pPr marL="0" indent="0">
              <a:buNone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1187450" y="3451225"/>
            <a:ext cx="3001963" cy="2260600"/>
          </a:xfrm>
          <a:custGeom>
            <a:avLst/>
            <a:gdLst>
              <a:gd name="T0" fmla="*/ 2147483646 w 1891"/>
              <a:gd name="T1" fmla="*/ 0 h 1424"/>
              <a:gd name="T2" fmla="*/ 2147483646 w 1891"/>
              <a:gd name="T3" fmla="*/ 2147483646 h 1424"/>
              <a:gd name="T4" fmla="*/ 2147483646 w 1891"/>
              <a:gd name="T5" fmla="*/ 2147483646 h 1424"/>
              <a:gd name="T6" fmla="*/ 2147483646 w 1891"/>
              <a:gd name="T7" fmla="*/ 2147483646 h 1424"/>
              <a:gd name="T8" fmla="*/ 2147483646 w 1891"/>
              <a:gd name="T9" fmla="*/ 2147483646 h 1424"/>
              <a:gd name="T10" fmla="*/ 2147483646 w 1891"/>
              <a:gd name="T11" fmla="*/ 2147483646 h 1424"/>
              <a:gd name="T12" fmla="*/ 2147483646 w 1891"/>
              <a:gd name="T13" fmla="*/ 2147483646 h 1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1"/>
              <a:gd name="T22" fmla="*/ 0 h 1424"/>
              <a:gd name="T23" fmla="*/ 1891 w 1891"/>
              <a:gd name="T24" fmla="*/ 1424 h 1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1" h="1424">
                <a:moveTo>
                  <a:pt x="139" y="0"/>
                </a:moveTo>
                <a:cubicBezTo>
                  <a:pt x="135" y="102"/>
                  <a:pt x="0" y="385"/>
                  <a:pt x="114" y="610"/>
                </a:cubicBezTo>
                <a:cubicBezTo>
                  <a:pt x="228" y="835"/>
                  <a:pt x="695" y="1424"/>
                  <a:pt x="823" y="1353"/>
                </a:cubicBezTo>
                <a:cubicBezTo>
                  <a:pt x="951" y="1282"/>
                  <a:pt x="665" y="184"/>
                  <a:pt x="882" y="184"/>
                </a:cubicBezTo>
                <a:cubicBezTo>
                  <a:pt x="1099" y="184"/>
                  <a:pt x="981" y="1187"/>
                  <a:pt x="1157" y="1294"/>
                </a:cubicBezTo>
                <a:cubicBezTo>
                  <a:pt x="1333" y="1401"/>
                  <a:pt x="1725" y="811"/>
                  <a:pt x="1808" y="610"/>
                </a:cubicBezTo>
                <a:cubicBezTo>
                  <a:pt x="1891" y="409"/>
                  <a:pt x="1808" y="194"/>
                  <a:pt x="1808" y="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1412840">
            <a:off x="1609725" y="2952750"/>
            <a:ext cx="2432050" cy="2617788"/>
          </a:xfrm>
          <a:custGeom>
            <a:avLst/>
            <a:gdLst>
              <a:gd name="T0" fmla="*/ 2147483646 w 1209"/>
              <a:gd name="T1" fmla="*/ 2147483646 h 1319"/>
              <a:gd name="T2" fmla="*/ 2147483646 w 1209"/>
              <a:gd name="T3" fmla="*/ 2147483646 h 1319"/>
              <a:gd name="T4" fmla="*/ 2147483646 w 1209"/>
              <a:gd name="T5" fmla="*/ 2147483646 h 1319"/>
              <a:gd name="T6" fmla="*/ 2147483646 w 1209"/>
              <a:gd name="T7" fmla="*/ 2147483646 h 1319"/>
              <a:gd name="T8" fmla="*/ 2147483646 w 1209"/>
              <a:gd name="T9" fmla="*/ 2147483646 h 1319"/>
              <a:gd name="T10" fmla="*/ 2147483646 w 1209"/>
              <a:gd name="T11" fmla="*/ 2147483646 h 1319"/>
              <a:gd name="T12" fmla="*/ 2147483646 w 1209"/>
              <a:gd name="T13" fmla="*/ 2147483646 h 1319"/>
              <a:gd name="T14" fmla="*/ 2147483646 w 1209"/>
              <a:gd name="T15" fmla="*/ 2147483646 h 1319"/>
              <a:gd name="T16" fmla="*/ 2147483646 w 1209"/>
              <a:gd name="T17" fmla="*/ 2147483646 h 1319"/>
              <a:gd name="T18" fmla="*/ 2147483646 w 1209"/>
              <a:gd name="T19" fmla="*/ 2147483646 h 1319"/>
              <a:gd name="T20" fmla="*/ 2147483646 w 1209"/>
              <a:gd name="T21" fmla="*/ 2147483646 h 1319"/>
              <a:gd name="T22" fmla="*/ 2147483646 w 1209"/>
              <a:gd name="T23" fmla="*/ 2147483646 h 1319"/>
              <a:gd name="T24" fmla="*/ 2147483646 w 1209"/>
              <a:gd name="T25" fmla="*/ 2147483646 h 1319"/>
              <a:gd name="T26" fmla="*/ 2147483646 w 1209"/>
              <a:gd name="T27" fmla="*/ 2147483646 h 1319"/>
              <a:gd name="T28" fmla="*/ 2147483646 w 1209"/>
              <a:gd name="T29" fmla="*/ 2147483646 h 1319"/>
              <a:gd name="T30" fmla="*/ 2147483646 w 1209"/>
              <a:gd name="T31" fmla="*/ 2147483646 h 1319"/>
              <a:gd name="T32" fmla="*/ 2147483646 w 1209"/>
              <a:gd name="T33" fmla="*/ 2147483646 h 1319"/>
              <a:gd name="T34" fmla="*/ 2147483646 w 1209"/>
              <a:gd name="T35" fmla="*/ 2147483646 h 1319"/>
              <a:gd name="T36" fmla="*/ 2147483646 w 1209"/>
              <a:gd name="T37" fmla="*/ 2147483646 h 1319"/>
              <a:gd name="T38" fmla="*/ 2147483646 w 1209"/>
              <a:gd name="T39" fmla="*/ 2147483646 h 1319"/>
              <a:gd name="T40" fmla="*/ 2147483646 w 1209"/>
              <a:gd name="T41" fmla="*/ 2147483646 h 1319"/>
              <a:gd name="T42" fmla="*/ 2147483646 w 1209"/>
              <a:gd name="T43" fmla="*/ 2147483646 h 1319"/>
              <a:gd name="T44" fmla="*/ 2147483646 w 1209"/>
              <a:gd name="T45" fmla="*/ 2147483646 h 1319"/>
              <a:gd name="T46" fmla="*/ 2147483646 w 1209"/>
              <a:gd name="T47" fmla="*/ 2147483646 h 1319"/>
              <a:gd name="T48" fmla="*/ 2147483646 w 1209"/>
              <a:gd name="T49" fmla="*/ 2147483646 h 1319"/>
              <a:gd name="T50" fmla="*/ 2147483646 w 1209"/>
              <a:gd name="T51" fmla="*/ 2147483646 h 1319"/>
              <a:gd name="T52" fmla="*/ 2147483646 w 1209"/>
              <a:gd name="T53" fmla="*/ 2147483646 h 1319"/>
              <a:gd name="T54" fmla="*/ 2147483646 w 1209"/>
              <a:gd name="T55" fmla="*/ 2147483646 h 1319"/>
              <a:gd name="T56" fmla="*/ 2147483646 w 1209"/>
              <a:gd name="T57" fmla="*/ 2147483646 h 1319"/>
              <a:gd name="T58" fmla="*/ 2147483646 w 1209"/>
              <a:gd name="T59" fmla="*/ 2147483646 h 1319"/>
              <a:gd name="T60" fmla="*/ 2147483646 w 1209"/>
              <a:gd name="T61" fmla="*/ 2147483646 h 1319"/>
              <a:gd name="T62" fmla="*/ 2147483646 w 1209"/>
              <a:gd name="T63" fmla="*/ 2147483646 h 1319"/>
              <a:gd name="T64" fmla="*/ 2147483646 w 1209"/>
              <a:gd name="T65" fmla="*/ 2147483646 h 1319"/>
              <a:gd name="T66" fmla="*/ 2147483646 w 1209"/>
              <a:gd name="T67" fmla="*/ 2147483646 h 1319"/>
              <a:gd name="T68" fmla="*/ 2147483646 w 1209"/>
              <a:gd name="T69" fmla="*/ 2147483646 h 1319"/>
              <a:gd name="T70" fmla="*/ 2147483646 w 1209"/>
              <a:gd name="T71" fmla="*/ 2147483646 h 1319"/>
              <a:gd name="T72" fmla="*/ 2147483646 w 1209"/>
              <a:gd name="T73" fmla="*/ 2147483646 h 1319"/>
              <a:gd name="T74" fmla="*/ 2147483646 w 1209"/>
              <a:gd name="T75" fmla="*/ 2147483646 h 1319"/>
              <a:gd name="T76" fmla="*/ 2147483646 w 1209"/>
              <a:gd name="T77" fmla="*/ 2147483646 h 1319"/>
              <a:gd name="T78" fmla="*/ 2147483646 w 1209"/>
              <a:gd name="T79" fmla="*/ 2147483646 h 1319"/>
              <a:gd name="T80" fmla="*/ 2147483646 w 1209"/>
              <a:gd name="T81" fmla="*/ 2147483646 h 1319"/>
              <a:gd name="T82" fmla="*/ 2147483646 w 1209"/>
              <a:gd name="T83" fmla="*/ 2147483646 h 1319"/>
              <a:gd name="T84" fmla="*/ 2147483646 w 1209"/>
              <a:gd name="T85" fmla="*/ 2147483646 h 13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9"/>
              <a:gd name="T130" fmla="*/ 0 h 1319"/>
              <a:gd name="T131" fmla="*/ 1209 w 1209"/>
              <a:gd name="T132" fmla="*/ 1319 h 13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9" h="1319">
                <a:moveTo>
                  <a:pt x="30" y="27"/>
                </a:moveTo>
                <a:cubicBezTo>
                  <a:pt x="57" y="3"/>
                  <a:pt x="129" y="0"/>
                  <a:pt x="172" y="27"/>
                </a:cubicBezTo>
                <a:cubicBezTo>
                  <a:pt x="222" y="61"/>
                  <a:pt x="223" y="163"/>
                  <a:pt x="272" y="208"/>
                </a:cubicBezTo>
                <a:cubicBezTo>
                  <a:pt x="336" y="243"/>
                  <a:pt x="488" y="218"/>
                  <a:pt x="568" y="228"/>
                </a:cubicBezTo>
                <a:cubicBezTo>
                  <a:pt x="648" y="238"/>
                  <a:pt x="683" y="252"/>
                  <a:pt x="790" y="320"/>
                </a:cubicBezTo>
                <a:cubicBezTo>
                  <a:pt x="897" y="388"/>
                  <a:pt x="994" y="490"/>
                  <a:pt x="1036" y="495"/>
                </a:cubicBezTo>
                <a:cubicBezTo>
                  <a:pt x="1124" y="483"/>
                  <a:pt x="1092" y="441"/>
                  <a:pt x="1079" y="368"/>
                </a:cubicBezTo>
                <a:cubicBezTo>
                  <a:pt x="1066" y="295"/>
                  <a:pt x="980" y="109"/>
                  <a:pt x="989" y="117"/>
                </a:cubicBezTo>
                <a:cubicBezTo>
                  <a:pt x="996" y="129"/>
                  <a:pt x="1109" y="372"/>
                  <a:pt x="1123" y="441"/>
                </a:cubicBezTo>
                <a:cubicBezTo>
                  <a:pt x="1137" y="510"/>
                  <a:pt x="1067" y="486"/>
                  <a:pt x="1073" y="531"/>
                </a:cubicBezTo>
                <a:cubicBezTo>
                  <a:pt x="1094" y="580"/>
                  <a:pt x="1168" y="716"/>
                  <a:pt x="1159" y="714"/>
                </a:cubicBezTo>
                <a:cubicBezTo>
                  <a:pt x="1139" y="723"/>
                  <a:pt x="1107" y="613"/>
                  <a:pt x="1043" y="551"/>
                </a:cubicBezTo>
                <a:cubicBezTo>
                  <a:pt x="979" y="489"/>
                  <a:pt x="850" y="391"/>
                  <a:pt x="776" y="344"/>
                </a:cubicBezTo>
                <a:cubicBezTo>
                  <a:pt x="715" y="300"/>
                  <a:pt x="685" y="295"/>
                  <a:pt x="676" y="288"/>
                </a:cubicBezTo>
                <a:cubicBezTo>
                  <a:pt x="667" y="281"/>
                  <a:pt x="609" y="255"/>
                  <a:pt x="421" y="262"/>
                </a:cubicBezTo>
                <a:cubicBezTo>
                  <a:pt x="438" y="289"/>
                  <a:pt x="616" y="500"/>
                  <a:pt x="676" y="610"/>
                </a:cubicBezTo>
                <a:cubicBezTo>
                  <a:pt x="718" y="694"/>
                  <a:pt x="799" y="931"/>
                  <a:pt x="847" y="1011"/>
                </a:cubicBezTo>
                <a:cubicBezTo>
                  <a:pt x="895" y="1091"/>
                  <a:pt x="915" y="1109"/>
                  <a:pt x="961" y="1090"/>
                </a:cubicBezTo>
                <a:cubicBezTo>
                  <a:pt x="986" y="1070"/>
                  <a:pt x="1084" y="940"/>
                  <a:pt x="1121" y="896"/>
                </a:cubicBezTo>
                <a:cubicBezTo>
                  <a:pt x="1158" y="852"/>
                  <a:pt x="1209" y="793"/>
                  <a:pt x="1184" y="827"/>
                </a:cubicBezTo>
                <a:cubicBezTo>
                  <a:pt x="1154" y="868"/>
                  <a:pt x="1025" y="1057"/>
                  <a:pt x="971" y="1103"/>
                </a:cubicBezTo>
                <a:cubicBezTo>
                  <a:pt x="917" y="1149"/>
                  <a:pt x="856" y="1065"/>
                  <a:pt x="828" y="1029"/>
                </a:cubicBezTo>
                <a:cubicBezTo>
                  <a:pt x="836" y="1104"/>
                  <a:pt x="898" y="1319"/>
                  <a:pt x="866" y="1247"/>
                </a:cubicBezTo>
                <a:cubicBezTo>
                  <a:pt x="858" y="1239"/>
                  <a:pt x="846" y="1142"/>
                  <a:pt x="808" y="1036"/>
                </a:cubicBezTo>
                <a:cubicBezTo>
                  <a:pt x="770" y="930"/>
                  <a:pt x="709" y="733"/>
                  <a:pt x="640" y="610"/>
                </a:cubicBezTo>
                <a:cubicBezTo>
                  <a:pt x="571" y="487"/>
                  <a:pt x="456" y="347"/>
                  <a:pt x="394" y="297"/>
                </a:cubicBezTo>
                <a:cubicBezTo>
                  <a:pt x="332" y="247"/>
                  <a:pt x="284" y="257"/>
                  <a:pt x="268" y="307"/>
                </a:cubicBezTo>
                <a:cubicBezTo>
                  <a:pt x="249" y="407"/>
                  <a:pt x="272" y="500"/>
                  <a:pt x="298" y="597"/>
                </a:cubicBezTo>
                <a:cubicBezTo>
                  <a:pt x="324" y="694"/>
                  <a:pt x="365" y="783"/>
                  <a:pt x="408" y="879"/>
                </a:cubicBezTo>
                <a:cubicBezTo>
                  <a:pt x="451" y="975"/>
                  <a:pt x="501" y="1067"/>
                  <a:pt x="547" y="1130"/>
                </a:cubicBezTo>
                <a:cubicBezTo>
                  <a:pt x="577" y="1157"/>
                  <a:pt x="589" y="1170"/>
                  <a:pt x="655" y="1193"/>
                </a:cubicBezTo>
                <a:cubicBezTo>
                  <a:pt x="721" y="1216"/>
                  <a:pt x="585" y="1198"/>
                  <a:pt x="551" y="1171"/>
                </a:cubicBezTo>
                <a:cubicBezTo>
                  <a:pt x="551" y="1244"/>
                  <a:pt x="414" y="1177"/>
                  <a:pt x="333" y="1156"/>
                </a:cubicBezTo>
                <a:cubicBezTo>
                  <a:pt x="252" y="1135"/>
                  <a:pt x="34" y="1044"/>
                  <a:pt x="101" y="1055"/>
                </a:cubicBezTo>
                <a:cubicBezTo>
                  <a:pt x="168" y="1066"/>
                  <a:pt x="126" y="1055"/>
                  <a:pt x="208" y="1091"/>
                </a:cubicBezTo>
                <a:cubicBezTo>
                  <a:pt x="290" y="1127"/>
                  <a:pt x="530" y="1203"/>
                  <a:pt x="523" y="1170"/>
                </a:cubicBezTo>
                <a:cubicBezTo>
                  <a:pt x="516" y="1137"/>
                  <a:pt x="385" y="913"/>
                  <a:pt x="346" y="823"/>
                </a:cubicBezTo>
                <a:cubicBezTo>
                  <a:pt x="307" y="733"/>
                  <a:pt x="298" y="730"/>
                  <a:pt x="255" y="579"/>
                </a:cubicBezTo>
                <a:cubicBezTo>
                  <a:pt x="227" y="471"/>
                  <a:pt x="222" y="453"/>
                  <a:pt x="215" y="394"/>
                </a:cubicBezTo>
                <a:cubicBezTo>
                  <a:pt x="208" y="335"/>
                  <a:pt x="224" y="265"/>
                  <a:pt x="211" y="223"/>
                </a:cubicBezTo>
                <a:cubicBezTo>
                  <a:pt x="199" y="171"/>
                  <a:pt x="171" y="159"/>
                  <a:pt x="139" y="142"/>
                </a:cubicBezTo>
                <a:cubicBezTo>
                  <a:pt x="107" y="125"/>
                  <a:pt x="36" y="140"/>
                  <a:pt x="18" y="121"/>
                </a:cubicBezTo>
                <a:cubicBezTo>
                  <a:pt x="0" y="102"/>
                  <a:pt x="28" y="47"/>
                  <a:pt x="30" y="2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42243" y="2802598"/>
            <a:ext cx="2492375" cy="530225"/>
          </a:xfrm>
          <a:prstGeom prst="ellipse">
            <a:avLst/>
          </a:prstGeom>
          <a:solidFill>
            <a:schemeClr val="accent1">
              <a:alpha val="7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124075" y="2565400"/>
            <a:ext cx="423863" cy="539750"/>
          </a:xfrm>
          <a:custGeom>
            <a:avLst/>
            <a:gdLst>
              <a:gd name="T0" fmla="*/ 2147483646 w 267"/>
              <a:gd name="T1" fmla="*/ 2147483646 h 340"/>
              <a:gd name="T2" fmla="*/ 2147483646 w 267"/>
              <a:gd name="T3" fmla="*/ 2147483646 h 340"/>
              <a:gd name="T4" fmla="*/ 2147483646 w 267"/>
              <a:gd name="T5" fmla="*/ 2147483646 h 340"/>
              <a:gd name="T6" fmla="*/ 2147483646 w 267"/>
              <a:gd name="T7" fmla="*/ 2147483646 h 340"/>
              <a:gd name="T8" fmla="*/ 2147483646 w 267"/>
              <a:gd name="T9" fmla="*/ 2147483646 h 340"/>
              <a:gd name="T10" fmla="*/ 2147483646 w 267"/>
              <a:gd name="T11" fmla="*/ 2147483646 h 340"/>
              <a:gd name="T12" fmla="*/ 2147483646 w 267"/>
              <a:gd name="T13" fmla="*/ 2147483646 h 340"/>
              <a:gd name="T14" fmla="*/ 2147483646 w 267"/>
              <a:gd name="T15" fmla="*/ 2147483646 h 340"/>
              <a:gd name="T16" fmla="*/ 2147483646 w 267"/>
              <a:gd name="T17" fmla="*/ 2147483646 h 3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7"/>
              <a:gd name="T28" fmla="*/ 0 h 340"/>
              <a:gd name="T29" fmla="*/ 267 w 267"/>
              <a:gd name="T30" fmla="*/ 340 h 3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7" h="340">
                <a:moveTo>
                  <a:pt x="216" y="70"/>
                </a:moveTo>
                <a:cubicBezTo>
                  <a:pt x="267" y="127"/>
                  <a:pt x="244" y="186"/>
                  <a:pt x="248" y="223"/>
                </a:cubicBezTo>
                <a:cubicBezTo>
                  <a:pt x="252" y="260"/>
                  <a:pt x="251" y="281"/>
                  <a:pt x="248" y="325"/>
                </a:cubicBezTo>
                <a:cubicBezTo>
                  <a:pt x="222" y="325"/>
                  <a:pt x="213" y="337"/>
                  <a:pt x="180" y="340"/>
                </a:cubicBezTo>
                <a:cubicBezTo>
                  <a:pt x="171" y="301"/>
                  <a:pt x="179" y="275"/>
                  <a:pt x="162" y="250"/>
                </a:cubicBezTo>
                <a:cubicBezTo>
                  <a:pt x="149" y="216"/>
                  <a:pt x="106" y="207"/>
                  <a:pt x="81" y="190"/>
                </a:cubicBezTo>
                <a:cubicBezTo>
                  <a:pt x="56" y="173"/>
                  <a:pt x="10" y="150"/>
                  <a:pt x="5" y="129"/>
                </a:cubicBezTo>
                <a:cubicBezTo>
                  <a:pt x="0" y="108"/>
                  <a:pt x="40" y="42"/>
                  <a:pt x="86" y="21"/>
                </a:cubicBezTo>
                <a:cubicBezTo>
                  <a:pt x="132" y="0"/>
                  <a:pt x="165" y="13"/>
                  <a:pt x="216" y="7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95463" y="1622425"/>
            <a:ext cx="185737" cy="503238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 rot="19296085">
            <a:off x="2001838" y="2319338"/>
            <a:ext cx="728662" cy="10207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460500" y="2265363"/>
            <a:ext cx="874713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63525" y="1957388"/>
            <a:ext cx="1309688" cy="3381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A-V Kavşak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87325" y="3860800"/>
            <a:ext cx="1379538" cy="338138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Fibröz</a:t>
            </a:r>
            <a:r>
              <a:rPr lang="tr-TR" alt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iskelet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1249363" y="3321050"/>
            <a:ext cx="51435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2203450" y="1712895"/>
            <a:ext cx="1110171" cy="350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95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tr-TR" dirty="0" smtClean="0"/>
              <a:t>RİTİM:</a:t>
            </a:r>
            <a:r>
              <a:rPr lang="tr-TR" b="1" dirty="0" smtClean="0"/>
              <a:t> DÜZENLİ</a:t>
            </a:r>
            <a:endParaRPr lang="tr-TR" dirty="0" smtClean="0"/>
          </a:p>
          <a:p>
            <a:pPr fontAlgn="t"/>
            <a:r>
              <a:rPr lang="tr-TR" dirty="0" smtClean="0"/>
              <a:t>HIZ: 300/2: </a:t>
            </a:r>
            <a:r>
              <a:rPr lang="tr-TR" b="1" u="sng" dirty="0" smtClean="0"/>
              <a:t>TAŞIKARDİ</a:t>
            </a:r>
          </a:p>
          <a:p>
            <a:pPr fontAlgn="t"/>
            <a:r>
              <a:rPr lang="tr-TR" dirty="0" smtClean="0"/>
              <a:t>P DALGASI: </a:t>
            </a:r>
            <a:r>
              <a:rPr lang="tr-TR" b="1" dirty="0" smtClean="0"/>
              <a:t>VAR</a:t>
            </a:r>
          </a:p>
          <a:p>
            <a:pPr fontAlgn="t"/>
            <a:r>
              <a:rPr lang="tr-TR" dirty="0" smtClean="0"/>
              <a:t>P-QRS İLİŞKİSİ: </a:t>
            </a:r>
            <a:r>
              <a:rPr lang="tr-TR" b="1" dirty="0" smtClean="0"/>
              <a:t>Her P’yi QRS izliyor</a:t>
            </a:r>
          </a:p>
          <a:p>
            <a:pPr fontAlgn="t"/>
            <a:r>
              <a:rPr lang="tr-TR" dirty="0" smtClean="0"/>
              <a:t>QRS GENİŞLİĞİ: </a:t>
            </a:r>
            <a:r>
              <a:rPr lang="tr-TR" b="1" dirty="0" smtClean="0"/>
              <a:t>NORMAL(DAR)</a:t>
            </a:r>
          </a:p>
          <a:p>
            <a:endParaRPr lang="tr-TR" dirty="0" smtClean="0"/>
          </a:p>
          <a:p>
            <a:r>
              <a:rPr lang="tr-TR" b="1" dirty="0" smtClean="0"/>
              <a:t>SİNÜS TAŞIKARDİSİ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913"/>
            <a:ext cx="10515600" cy="1501775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EKG ne işe yarar?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EKG tanı için yardımcı bir laboratuvar testidir, klinik bulgular ve diğer laboratuvar bulguları ile birlikte değerlendirilir</a:t>
            </a:r>
          </a:p>
          <a:p>
            <a:endParaRPr lang="tr-TR" dirty="0"/>
          </a:p>
        </p:txBody>
      </p:sp>
      <p:pic>
        <p:nvPicPr>
          <p:cNvPr id="4" name="Picture 4" descr="heart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4791" y="2798284"/>
            <a:ext cx="3597275" cy="3272009"/>
          </a:xfrm>
          <a:prstGeom prst="rect">
            <a:avLst/>
          </a:prstGeom>
          <a:ln w="57150">
            <a:solidFill>
              <a:srgbClr val="99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5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76055" y="2027104"/>
            <a:ext cx="3405957" cy="3922004"/>
            <a:chOff x="3167" y="1141"/>
            <a:chExt cx="2176" cy="225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167" y="1292"/>
              <a:ext cx="2176" cy="2106"/>
            </a:xfrm>
            <a:custGeom>
              <a:avLst/>
              <a:gdLst>
                <a:gd name="T0" fmla="*/ 157 w 2176"/>
                <a:gd name="T1" fmla="*/ 0 h 2106"/>
                <a:gd name="T2" fmla="*/ 157 w 2176"/>
                <a:gd name="T3" fmla="*/ 375 h 2106"/>
                <a:gd name="T4" fmla="*/ 11 w 2176"/>
                <a:gd name="T5" fmla="*/ 896 h 2106"/>
                <a:gd name="T6" fmla="*/ 221 w 2176"/>
                <a:gd name="T7" fmla="*/ 1472 h 2106"/>
                <a:gd name="T8" fmla="*/ 194 w 2176"/>
                <a:gd name="T9" fmla="*/ 1765 h 2106"/>
                <a:gd name="T10" fmla="*/ 413 w 2176"/>
                <a:gd name="T11" fmla="*/ 1875 h 2106"/>
                <a:gd name="T12" fmla="*/ 532 w 2176"/>
                <a:gd name="T13" fmla="*/ 1829 h 2106"/>
                <a:gd name="T14" fmla="*/ 550 w 2176"/>
                <a:gd name="T15" fmla="*/ 1628 h 2106"/>
                <a:gd name="T16" fmla="*/ 898 w 2176"/>
                <a:gd name="T17" fmla="*/ 1975 h 2106"/>
                <a:gd name="T18" fmla="*/ 1748 w 2176"/>
                <a:gd name="T19" fmla="*/ 2039 h 2106"/>
                <a:gd name="T20" fmla="*/ 2132 w 2176"/>
                <a:gd name="T21" fmla="*/ 1573 h 2106"/>
                <a:gd name="T22" fmla="*/ 2013 w 2176"/>
                <a:gd name="T23" fmla="*/ 851 h 2106"/>
                <a:gd name="T24" fmla="*/ 1648 w 2176"/>
                <a:gd name="T25" fmla="*/ 521 h 2106"/>
                <a:gd name="T26" fmla="*/ 1858 w 2176"/>
                <a:gd name="T27" fmla="*/ 1344 h 2106"/>
                <a:gd name="T28" fmla="*/ 1584 w 2176"/>
                <a:gd name="T29" fmla="*/ 1829 h 2106"/>
                <a:gd name="T30" fmla="*/ 1026 w 2176"/>
                <a:gd name="T31" fmla="*/ 1043 h 2106"/>
                <a:gd name="T32" fmla="*/ 1273 w 2176"/>
                <a:gd name="T33" fmla="*/ 1865 h 2106"/>
                <a:gd name="T34" fmla="*/ 925 w 2176"/>
                <a:gd name="T35" fmla="*/ 1829 h 2106"/>
                <a:gd name="T36" fmla="*/ 678 w 2176"/>
                <a:gd name="T37" fmla="*/ 1545 h 2106"/>
                <a:gd name="T38" fmla="*/ 541 w 2176"/>
                <a:gd name="T39" fmla="*/ 1582 h 2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76"/>
                <a:gd name="T61" fmla="*/ 0 h 2106"/>
                <a:gd name="T62" fmla="*/ 2176 w 2176"/>
                <a:gd name="T63" fmla="*/ 2106 h 2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76" h="2106">
                  <a:moveTo>
                    <a:pt x="157" y="0"/>
                  </a:moveTo>
                  <a:cubicBezTo>
                    <a:pt x="157" y="0"/>
                    <a:pt x="181" y="226"/>
                    <a:pt x="157" y="375"/>
                  </a:cubicBezTo>
                  <a:cubicBezTo>
                    <a:pt x="116" y="529"/>
                    <a:pt x="0" y="713"/>
                    <a:pt x="11" y="896"/>
                  </a:cubicBezTo>
                  <a:cubicBezTo>
                    <a:pt x="22" y="1079"/>
                    <a:pt x="174" y="1332"/>
                    <a:pt x="221" y="1472"/>
                  </a:cubicBezTo>
                  <a:cubicBezTo>
                    <a:pt x="268" y="1612"/>
                    <a:pt x="162" y="1698"/>
                    <a:pt x="194" y="1765"/>
                  </a:cubicBezTo>
                  <a:cubicBezTo>
                    <a:pt x="226" y="1832"/>
                    <a:pt x="357" y="1864"/>
                    <a:pt x="413" y="1875"/>
                  </a:cubicBezTo>
                  <a:cubicBezTo>
                    <a:pt x="469" y="1886"/>
                    <a:pt x="509" y="1876"/>
                    <a:pt x="532" y="1829"/>
                  </a:cubicBezTo>
                  <a:lnTo>
                    <a:pt x="550" y="1628"/>
                  </a:lnTo>
                  <a:cubicBezTo>
                    <a:pt x="611" y="1652"/>
                    <a:pt x="698" y="1906"/>
                    <a:pt x="898" y="1975"/>
                  </a:cubicBezTo>
                  <a:cubicBezTo>
                    <a:pt x="1098" y="2050"/>
                    <a:pt x="1542" y="2106"/>
                    <a:pt x="1748" y="2039"/>
                  </a:cubicBezTo>
                  <a:cubicBezTo>
                    <a:pt x="1954" y="1972"/>
                    <a:pt x="2088" y="1771"/>
                    <a:pt x="2132" y="1573"/>
                  </a:cubicBezTo>
                  <a:cubicBezTo>
                    <a:pt x="2176" y="1375"/>
                    <a:pt x="2086" y="1016"/>
                    <a:pt x="2013" y="851"/>
                  </a:cubicBezTo>
                  <a:cubicBezTo>
                    <a:pt x="1940" y="686"/>
                    <a:pt x="1721" y="439"/>
                    <a:pt x="1648" y="521"/>
                  </a:cubicBezTo>
                  <a:cubicBezTo>
                    <a:pt x="1575" y="603"/>
                    <a:pt x="1838" y="1138"/>
                    <a:pt x="1858" y="1344"/>
                  </a:cubicBezTo>
                  <a:cubicBezTo>
                    <a:pt x="1878" y="1550"/>
                    <a:pt x="1723" y="1879"/>
                    <a:pt x="1584" y="1829"/>
                  </a:cubicBezTo>
                  <a:cubicBezTo>
                    <a:pt x="1445" y="1779"/>
                    <a:pt x="1236" y="1070"/>
                    <a:pt x="1026" y="1043"/>
                  </a:cubicBezTo>
                  <a:cubicBezTo>
                    <a:pt x="816" y="1016"/>
                    <a:pt x="1273" y="1731"/>
                    <a:pt x="1273" y="1865"/>
                  </a:cubicBezTo>
                  <a:cubicBezTo>
                    <a:pt x="1273" y="1999"/>
                    <a:pt x="1067" y="1882"/>
                    <a:pt x="925" y="1829"/>
                  </a:cubicBezTo>
                  <a:cubicBezTo>
                    <a:pt x="783" y="1776"/>
                    <a:pt x="750" y="1588"/>
                    <a:pt x="678" y="1545"/>
                  </a:cubicBezTo>
                  <a:cubicBezTo>
                    <a:pt x="606" y="1502"/>
                    <a:pt x="570" y="1574"/>
                    <a:pt x="541" y="1582"/>
                  </a:cubicBezTo>
                </a:path>
              </a:pathLst>
            </a:custGeom>
            <a:noFill/>
            <a:ln w="9525">
              <a:solidFill>
                <a:srgbClr val="352D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24" y="1141"/>
              <a:ext cx="1650" cy="1733"/>
            </a:xfrm>
            <a:custGeom>
              <a:avLst/>
              <a:gdLst>
                <a:gd name="T0" fmla="*/ 1650 w 1650"/>
                <a:gd name="T1" fmla="*/ 657 h 1733"/>
                <a:gd name="T2" fmla="*/ 1328 w 1650"/>
                <a:gd name="T3" fmla="*/ 64 h 1733"/>
                <a:gd name="T4" fmla="*/ 752 w 1650"/>
                <a:gd name="T5" fmla="*/ 272 h 1733"/>
                <a:gd name="T6" fmla="*/ 559 w 1650"/>
                <a:gd name="T7" fmla="*/ 237 h 1733"/>
                <a:gd name="T8" fmla="*/ 158 w 1650"/>
                <a:gd name="T9" fmla="*/ 290 h 1733"/>
                <a:gd name="T10" fmla="*/ 158 w 1650"/>
                <a:gd name="T11" fmla="*/ 499 h 1733"/>
                <a:gd name="T12" fmla="*/ 7 w 1650"/>
                <a:gd name="T13" fmla="*/ 1036 h 1733"/>
                <a:gd name="T14" fmla="*/ 201 w 1650"/>
                <a:gd name="T15" fmla="*/ 1599 h 1733"/>
                <a:gd name="T16" fmla="*/ 402 w 1650"/>
                <a:gd name="T17" fmla="*/ 1712 h 1733"/>
                <a:gd name="T18" fmla="*/ 568 w 1650"/>
                <a:gd name="T19" fmla="*/ 1642 h 1733"/>
                <a:gd name="T20" fmla="*/ 795 w 1650"/>
                <a:gd name="T21" fmla="*/ 1704 h 1733"/>
                <a:gd name="T22" fmla="*/ 559 w 1650"/>
                <a:gd name="T23" fmla="*/ 1669 h 1733"/>
                <a:gd name="T24" fmla="*/ 483 w 1650"/>
                <a:gd name="T25" fmla="*/ 1733 h 17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0"/>
                <a:gd name="T40" fmla="*/ 0 h 1733"/>
                <a:gd name="T41" fmla="*/ 1650 w 1650"/>
                <a:gd name="T42" fmla="*/ 1733 h 17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0" h="1733">
                  <a:moveTo>
                    <a:pt x="1650" y="657"/>
                  </a:moveTo>
                  <a:cubicBezTo>
                    <a:pt x="1585" y="632"/>
                    <a:pt x="1478" y="128"/>
                    <a:pt x="1328" y="64"/>
                  </a:cubicBezTo>
                  <a:cubicBezTo>
                    <a:pt x="1178" y="0"/>
                    <a:pt x="880" y="243"/>
                    <a:pt x="752" y="272"/>
                  </a:cubicBezTo>
                  <a:cubicBezTo>
                    <a:pt x="624" y="301"/>
                    <a:pt x="658" y="234"/>
                    <a:pt x="559" y="237"/>
                  </a:cubicBezTo>
                  <a:cubicBezTo>
                    <a:pt x="460" y="240"/>
                    <a:pt x="184" y="220"/>
                    <a:pt x="158" y="290"/>
                  </a:cubicBezTo>
                  <a:cubicBezTo>
                    <a:pt x="132" y="360"/>
                    <a:pt x="183" y="375"/>
                    <a:pt x="158" y="499"/>
                  </a:cubicBezTo>
                  <a:cubicBezTo>
                    <a:pt x="133" y="623"/>
                    <a:pt x="0" y="853"/>
                    <a:pt x="7" y="1036"/>
                  </a:cubicBezTo>
                  <a:cubicBezTo>
                    <a:pt x="14" y="1219"/>
                    <a:pt x="133" y="1475"/>
                    <a:pt x="201" y="1599"/>
                  </a:cubicBezTo>
                  <a:cubicBezTo>
                    <a:pt x="269" y="1723"/>
                    <a:pt x="341" y="1705"/>
                    <a:pt x="402" y="1712"/>
                  </a:cubicBezTo>
                  <a:cubicBezTo>
                    <a:pt x="463" y="1719"/>
                    <a:pt x="503" y="1643"/>
                    <a:pt x="568" y="1642"/>
                  </a:cubicBezTo>
                  <a:cubicBezTo>
                    <a:pt x="633" y="1641"/>
                    <a:pt x="796" y="1700"/>
                    <a:pt x="795" y="1704"/>
                  </a:cubicBezTo>
                  <a:cubicBezTo>
                    <a:pt x="794" y="1708"/>
                    <a:pt x="611" y="1664"/>
                    <a:pt x="559" y="1669"/>
                  </a:cubicBezTo>
                  <a:cubicBezTo>
                    <a:pt x="507" y="1674"/>
                    <a:pt x="499" y="1720"/>
                    <a:pt x="483" y="1733"/>
                  </a:cubicBezTo>
                </a:path>
              </a:pathLst>
            </a:custGeom>
            <a:noFill/>
            <a:ln w="9525">
              <a:solidFill>
                <a:srgbClr val="352D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834" y="1385"/>
              <a:ext cx="416" cy="954"/>
            </a:xfrm>
            <a:custGeom>
              <a:avLst/>
              <a:gdLst>
                <a:gd name="T0" fmla="*/ 0 w 416"/>
                <a:gd name="T1" fmla="*/ 0 h 954"/>
                <a:gd name="T2" fmla="*/ 137 w 416"/>
                <a:gd name="T3" fmla="*/ 337 h 954"/>
                <a:gd name="T4" fmla="*/ 374 w 416"/>
                <a:gd name="T5" fmla="*/ 748 h 954"/>
                <a:gd name="T6" fmla="*/ 416 w 416"/>
                <a:gd name="T7" fmla="*/ 954 h 9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6"/>
                <a:gd name="T13" fmla="*/ 0 h 954"/>
                <a:gd name="T14" fmla="*/ 416 w 416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6" h="954">
                  <a:moveTo>
                    <a:pt x="0" y="0"/>
                  </a:moveTo>
                  <a:cubicBezTo>
                    <a:pt x="23" y="56"/>
                    <a:pt x="75" y="212"/>
                    <a:pt x="137" y="337"/>
                  </a:cubicBezTo>
                  <a:cubicBezTo>
                    <a:pt x="211" y="463"/>
                    <a:pt x="349" y="636"/>
                    <a:pt x="374" y="748"/>
                  </a:cubicBezTo>
                  <a:cubicBezTo>
                    <a:pt x="399" y="860"/>
                    <a:pt x="407" y="911"/>
                    <a:pt x="416" y="954"/>
                  </a:cubicBezTo>
                </a:path>
              </a:pathLst>
            </a:custGeom>
            <a:noFill/>
            <a:ln w="9525">
              <a:solidFill>
                <a:srgbClr val="352D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92" y="2061"/>
              <a:ext cx="1209" cy="1319"/>
            </a:xfrm>
            <a:custGeom>
              <a:avLst/>
              <a:gdLst>
                <a:gd name="T0" fmla="*/ 30 w 1209"/>
                <a:gd name="T1" fmla="*/ 27 h 1319"/>
                <a:gd name="T2" fmla="*/ 172 w 1209"/>
                <a:gd name="T3" fmla="*/ 27 h 1319"/>
                <a:gd name="T4" fmla="*/ 272 w 1209"/>
                <a:gd name="T5" fmla="*/ 208 h 1319"/>
                <a:gd name="T6" fmla="*/ 568 w 1209"/>
                <a:gd name="T7" fmla="*/ 228 h 1319"/>
                <a:gd name="T8" fmla="*/ 790 w 1209"/>
                <a:gd name="T9" fmla="*/ 320 h 1319"/>
                <a:gd name="T10" fmla="*/ 1036 w 1209"/>
                <a:gd name="T11" fmla="*/ 495 h 1319"/>
                <a:gd name="T12" fmla="*/ 1079 w 1209"/>
                <a:gd name="T13" fmla="*/ 368 h 1319"/>
                <a:gd name="T14" fmla="*/ 989 w 1209"/>
                <a:gd name="T15" fmla="*/ 117 h 1319"/>
                <a:gd name="T16" fmla="*/ 1123 w 1209"/>
                <a:gd name="T17" fmla="*/ 441 h 1319"/>
                <a:gd name="T18" fmla="*/ 1073 w 1209"/>
                <a:gd name="T19" fmla="*/ 531 h 1319"/>
                <a:gd name="T20" fmla="*/ 1159 w 1209"/>
                <a:gd name="T21" fmla="*/ 714 h 1319"/>
                <a:gd name="T22" fmla="*/ 1043 w 1209"/>
                <a:gd name="T23" fmla="*/ 551 h 1319"/>
                <a:gd name="T24" fmla="*/ 776 w 1209"/>
                <a:gd name="T25" fmla="*/ 344 h 1319"/>
                <a:gd name="T26" fmla="*/ 676 w 1209"/>
                <a:gd name="T27" fmla="*/ 288 h 1319"/>
                <a:gd name="T28" fmla="*/ 421 w 1209"/>
                <a:gd name="T29" fmla="*/ 262 h 1319"/>
                <a:gd name="T30" fmla="*/ 676 w 1209"/>
                <a:gd name="T31" fmla="*/ 610 h 1319"/>
                <a:gd name="T32" fmla="*/ 847 w 1209"/>
                <a:gd name="T33" fmla="*/ 1011 h 1319"/>
                <a:gd name="T34" fmla="*/ 961 w 1209"/>
                <a:gd name="T35" fmla="*/ 1090 h 1319"/>
                <a:gd name="T36" fmla="*/ 1121 w 1209"/>
                <a:gd name="T37" fmla="*/ 896 h 1319"/>
                <a:gd name="T38" fmla="*/ 1184 w 1209"/>
                <a:gd name="T39" fmla="*/ 827 h 1319"/>
                <a:gd name="T40" fmla="*/ 971 w 1209"/>
                <a:gd name="T41" fmla="*/ 1103 h 1319"/>
                <a:gd name="T42" fmla="*/ 828 w 1209"/>
                <a:gd name="T43" fmla="*/ 1029 h 1319"/>
                <a:gd name="T44" fmla="*/ 866 w 1209"/>
                <a:gd name="T45" fmla="*/ 1247 h 1319"/>
                <a:gd name="T46" fmla="*/ 808 w 1209"/>
                <a:gd name="T47" fmla="*/ 1036 h 1319"/>
                <a:gd name="T48" fmla="*/ 640 w 1209"/>
                <a:gd name="T49" fmla="*/ 610 h 1319"/>
                <a:gd name="T50" fmla="*/ 394 w 1209"/>
                <a:gd name="T51" fmla="*/ 297 h 1319"/>
                <a:gd name="T52" fmla="*/ 268 w 1209"/>
                <a:gd name="T53" fmla="*/ 307 h 1319"/>
                <a:gd name="T54" fmla="*/ 298 w 1209"/>
                <a:gd name="T55" fmla="*/ 597 h 1319"/>
                <a:gd name="T56" fmla="*/ 408 w 1209"/>
                <a:gd name="T57" fmla="*/ 879 h 1319"/>
                <a:gd name="T58" fmla="*/ 547 w 1209"/>
                <a:gd name="T59" fmla="*/ 1130 h 1319"/>
                <a:gd name="T60" fmla="*/ 655 w 1209"/>
                <a:gd name="T61" fmla="*/ 1193 h 1319"/>
                <a:gd name="T62" fmla="*/ 551 w 1209"/>
                <a:gd name="T63" fmla="*/ 1171 h 1319"/>
                <a:gd name="T64" fmla="*/ 333 w 1209"/>
                <a:gd name="T65" fmla="*/ 1156 h 1319"/>
                <a:gd name="T66" fmla="*/ 101 w 1209"/>
                <a:gd name="T67" fmla="*/ 1055 h 1319"/>
                <a:gd name="T68" fmla="*/ 208 w 1209"/>
                <a:gd name="T69" fmla="*/ 1091 h 1319"/>
                <a:gd name="T70" fmla="*/ 523 w 1209"/>
                <a:gd name="T71" fmla="*/ 1170 h 1319"/>
                <a:gd name="T72" fmla="*/ 346 w 1209"/>
                <a:gd name="T73" fmla="*/ 823 h 1319"/>
                <a:gd name="T74" fmla="*/ 255 w 1209"/>
                <a:gd name="T75" fmla="*/ 579 h 1319"/>
                <a:gd name="T76" fmla="*/ 215 w 1209"/>
                <a:gd name="T77" fmla="*/ 394 h 1319"/>
                <a:gd name="T78" fmla="*/ 211 w 1209"/>
                <a:gd name="T79" fmla="*/ 223 h 1319"/>
                <a:gd name="T80" fmla="*/ 139 w 1209"/>
                <a:gd name="T81" fmla="*/ 142 h 1319"/>
                <a:gd name="T82" fmla="*/ 18 w 1209"/>
                <a:gd name="T83" fmla="*/ 121 h 1319"/>
                <a:gd name="T84" fmla="*/ 30 w 1209"/>
                <a:gd name="T85" fmla="*/ 27 h 13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9"/>
                <a:gd name="T130" fmla="*/ 0 h 1319"/>
                <a:gd name="T131" fmla="*/ 1209 w 1209"/>
                <a:gd name="T132" fmla="*/ 1319 h 13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9" h="1319">
                  <a:moveTo>
                    <a:pt x="30" y="27"/>
                  </a:moveTo>
                  <a:cubicBezTo>
                    <a:pt x="57" y="3"/>
                    <a:pt x="129" y="0"/>
                    <a:pt x="172" y="27"/>
                  </a:cubicBezTo>
                  <a:cubicBezTo>
                    <a:pt x="222" y="61"/>
                    <a:pt x="223" y="163"/>
                    <a:pt x="272" y="208"/>
                  </a:cubicBezTo>
                  <a:cubicBezTo>
                    <a:pt x="336" y="243"/>
                    <a:pt x="488" y="218"/>
                    <a:pt x="568" y="228"/>
                  </a:cubicBezTo>
                  <a:cubicBezTo>
                    <a:pt x="648" y="238"/>
                    <a:pt x="683" y="252"/>
                    <a:pt x="790" y="320"/>
                  </a:cubicBezTo>
                  <a:cubicBezTo>
                    <a:pt x="897" y="388"/>
                    <a:pt x="994" y="490"/>
                    <a:pt x="1036" y="495"/>
                  </a:cubicBezTo>
                  <a:cubicBezTo>
                    <a:pt x="1124" y="483"/>
                    <a:pt x="1092" y="441"/>
                    <a:pt x="1079" y="368"/>
                  </a:cubicBezTo>
                  <a:cubicBezTo>
                    <a:pt x="1066" y="295"/>
                    <a:pt x="980" y="109"/>
                    <a:pt x="989" y="117"/>
                  </a:cubicBezTo>
                  <a:cubicBezTo>
                    <a:pt x="996" y="129"/>
                    <a:pt x="1109" y="372"/>
                    <a:pt x="1123" y="441"/>
                  </a:cubicBezTo>
                  <a:cubicBezTo>
                    <a:pt x="1137" y="510"/>
                    <a:pt x="1067" y="486"/>
                    <a:pt x="1073" y="531"/>
                  </a:cubicBezTo>
                  <a:cubicBezTo>
                    <a:pt x="1094" y="580"/>
                    <a:pt x="1168" y="716"/>
                    <a:pt x="1159" y="714"/>
                  </a:cubicBezTo>
                  <a:cubicBezTo>
                    <a:pt x="1139" y="723"/>
                    <a:pt x="1107" y="613"/>
                    <a:pt x="1043" y="551"/>
                  </a:cubicBezTo>
                  <a:cubicBezTo>
                    <a:pt x="979" y="489"/>
                    <a:pt x="850" y="391"/>
                    <a:pt x="776" y="344"/>
                  </a:cubicBezTo>
                  <a:cubicBezTo>
                    <a:pt x="715" y="300"/>
                    <a:pt x="685" y="295"/>
                    <a:pt x="676" y="288"/>
                  </a:cubicBezTo>
                  <a:cubicBezTo>
                    <a:pt x="667" y="281"/>
                    <a:pt x="609" y="255"/>
                    <a:pt x="421" y="262"/>
                  </a:cubicBezTo>
                  <a:cubicBezTo>
                    <a:pt x="438" y="289"/>
                    <a:pt x="616" y="500"/>
                    <a:pt x="676" y="610"/>
                  </a:cubicBezTo>
                  <a:cubicBezTo>
                    <a:pt x="718" y="694"/>
                    <a:pt x="799" y="931"/>
                    <a:pt x="847" y="1011"/>
                  </a:cubicBezTo>
                  <a:cubicBezTo>
                    <a:pt x="895" y="1091"/>
                    <a:pt x="915" y="1109"/>
                    <a:pt x="961" y="1090"/>
                  </a:cubicBezTo>
                  <a:cubicBezTo>
                    <a:pt x="986" y="1070"/>
                    <a:pt x="1084" y="940"/>
                    <a:pt x="1121" y="896"/>
                  </a:cubicBezTo>
                  <a:cubicBezTo>
                    <a:pt x="1158" y="852"/>
                    <a:pt x="1209" y="793"/>
                    <a:pt x="1184" y="827"/>
                  </a:cubicBezTo>
                  <a:cubicBezTo>
                    <a:pt x="1154" y="868"/>
                    <a:pt x="1025" y="1057"/>
                    <a:pt x="971" y="1103"/>
                  </a:cubicBezTo>
                  <a:cubicBezTo>
                    <a:pt x="917" y="1149"/>
                    <a:pt x="856" y="1065"/>
                    <a:pt x="828" y="1029"/>
                  </a:cubicBezTo>
                  <a:cubicBezTo>
                    <a:pt x="836" y="1104"/>
                    <a:pt x="898" y="1319"/>
                    <a:pt x="866" y="1247"/>
                  </a:cubicBezTo>
                  <a:cubicBezTo>
                    <a:pt x="858" y="1239"/>
                    <a:pt x="846" y="1142"/>
                    <a:pt x="808" y="1036"/>
                  </a:cubicBezTo>
                  <a:cubicBezTo>
                    <a:pt x="770" y="930"/>
                    <a:pt x="709" y="733"/>
                    <a:pt x="640" y="610"/>
                  </a:cubicBezTo>
                  <a:cubicBezTo>
                    <a:pt x="571" y="487"/>
                    <a:pt x="456" y="347"/>
                    <a:pt x="394" y="297"/>
                  </a:cubicBezTo>
                  <a:cubicBezTo>
                    <a:pt x="332" y="247"/>
                    <a:pt x="284" y="257"/>
                    <a:pt x="268" y="307"/>
                  </a:cubicBezTo>
                  <a:cubicBezTo>
                    <a:pt x="249" y="407"/>
                    <a:pt x="272" y="500"/>
                    <a:pt x="298" y="597"/>
                  </a:cubicBezTo>
                  <a:cubicBezTo>
                    <a:pt x="324" y="694"/>
                    <a:pt x="365" y="783"/>
                    <a:pt x="408" y="879"/>
                  </a:cubicBezTo>
                  <a:cubicBezTo>
                    <a:pt x="451" y="975"/>
                    <a:pt x="501" y="1067"/>
                    <a:pt x="547" y="1130"/>
                  </a:cubicBezTo>
                  <a:cubicBezTo>
                    <a:pt x="577" y="1157"/>
                    <a:pt x="589" y="1170"/>
                    <a:pt x="655" y="1193"/>
                  </a:cubicBezTo>
                  <a:cubicBezTo>
                    <a:pt x="721" y="1216"/>
                    <a:pt x="585" y="1198"/>
                    <a:pt x="551" y="1171"/>
                  </a:cubicBezTo>
                  <a:cubicBezTo>
                    <a:pt x="551" y="1244"/>
                    <a:pt x="414" y="1177"/>
                    <a:pt x="333" y="1156"/>
                  </a:cubicBezTo>
                  <a:cubicBezTo>
                    <a:pt x="252" y="1135"/>
                    <a:pt x="34" y="1044"/>
                    <a:pt x="101" y="1055"/>
                  </a:cubicBezTo>
                  <a:cubicBezTo>
                    <a:pt x="168" y="1066"/>
                    <a:pt x="126" y="1055"/>
                    <a:pt x="208" y="1091"/>
                  </a:cubicBezTo>
                  <a:cubicBezTo>
                    <a:pt x="290" y="1127"/>
                    <a:pt x="530" y="1203"/>
                    <a:pt x="523" y="1170"/>
                  </a:cubicBezTo>
                  <a:cubicBezTo>
                    <a:pt x="516" y="1137"/>
                    <a:pt x="385" y="913"/>
                    <a:pt x="346" y="823"/>
                  </a:cubicBezTo>
                  <a:cubicBezTo>
                    <a:pt x="307" y="733"/>
                    <a:pt x="298" y="730"/>
                    <a:pt x="255" y="579"/>
                  </a:cubicBezTo>
                  <a:cubicBezTo>
                    <a:pt x="227" y="471"/>
                    <a:pt x="222" y="453"/>
                    <a:pt x="215" y="394"/>
                  </a:cubicBezTo>
                  <a:cubicBezTo>
                    <a:pt x="208" y="335"/>
                    <a:pt x="224" y="265"/>
                    <a:pt x="211" y="223"/>
                  </a:cubicBezTo>
                  <a:cubicBezTo>
                    <a:pt x="199" y="171"/>
                    <a:pt x="171" y="159"/>
                    <a:pt x="139" y="142"/>
                  </a:cubicBezTo>
                  <a:cubicBezTo>
                    <a:pt x="107" y="125"/>
                    <a:pt x="36" y="140"/>
                    <a:pt x="18" y="121"/>
                  </a:cubicBezTo>
                  <a:cubicBezTo>
                    <a:pt x="0" y="102"/>
                    <a:pt x="28" y="47"/>
                    <a:pt x="30" y="27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362" y="1595"/>
              <a:ext cx="159" cy="317"/>
            </a:xfrm>
            <a:custGeom>
              <a:avLst/>
              <a:gdLst>
                <a:gd name="T0" fmla="*/ 79 w 159"/>
                <a:gd name="T1" fmla="*/ 10 h 317"/>
                <a:gd name="T2" fmla="*/ 1 w 159"/>
                <a:gd name="T3" fmla="*/ 194 h 317"/>
                <a:gd name="T4" fmla="*/ 88 w 159"/>
                <a:gd name="T5" fmla="*/ 307 h 317"/>
                <a:gd name="T6" fmla="*/ 158 w 159"/>
                <a:gd name="T7" fmla="*/ 133 h 317"/>
                <a:gd name="T8" fmla="*/ 79 w 159"/>
                <a:gd name="T9" fmla="*/ 1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17"/>
                <a:gd name="T17" fmla="*/ 159 w 159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17">
                  <a:moveTo>
                    <a:pt x="79" y="10"/>
                  </a:moveTo>
                  <a:cubicBezTo>
                    <a:pt x="53" y="20"/>
                    <a:pt x="0" y="145"/>
                    <a:pt x="1" y="194"/>
                  </a:cubicBezTo>
                  <a:cubicBezTo>
                    <a:pt x="2" y="243"/>
                    <a:pt x="62" y="317"/>
                    <a:pt x="88" y="307"/>
                  </a:cubicBezTo>
                  <a:cubicBezTo>
                    <a:pt x="114" y="297"/>
                    <a:pt x="159" y="182"/>
                    <a:pt x="158" y="133"/>
                  </a:cubicBezTo>
                  <a:cubicBezTo>
                    <a:pt x="157" y="84"/>
                    <a:pt x="105" y="0"/>
                    <a:pt x="79" y="1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6946457" y="2114871"/>
            <a:ext cx="303656" cy="178984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925886" y="2302005"/>
            <a:ext cx="308352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787582" y="2375221"/>
            <a:ext cx="303656" cy="178984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767011" y="2562355"/>
            <a:ext cx="308352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71794" y="2619696"/>
            <a:ext cx="303656" cy="178984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451224" y="2806830"/>
            <a:ext cx="308351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094094" y="2589533"/>
            <a:ext cx="303656" cy="178983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7073524" y="2776667"/>
            <a:ext cx="308351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543107" y="3078483"/>
            <a:ext cx="303656" cy="178983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522536" y="3265617"/>
            <a:ext cx="308352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166869" y="3356296"/>
            <a:ext cx="303656" cy="178984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5146299" y="3543430"/>
            <a:ext cx="308351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5722494" y="3649983"/>
            <a:ext cx="303656" cy="178983"/>
          </a:xfrm>
          <a:custGeom>
            <a:avLst/>
            <a:gdLst>
              <a:gd name="T0" fmla="*/ 0 w 324"/>
              <a:gd name="T1" fmla="*/ 2147483646 h 205"/>
              <a:gd name="T2" fmla="*/ 2147483646 w 324"/>
              <a:gd name="T3" fmla="*/ 2147483646 h 205"/>
              <a:gd name="T4" fmla="*/ 2147483646 w 324"/>
              <a:gd name="T5" fmla="*/ 2147483646 h 205"/>
              <a:gd name="T6" fmla="*/ 2147483646 w 324"/>
              <a:gd name="T7" fmla="*/ 2147483646 h 205"/>
              <a:gd name="T8" fmla="*/ 2147483646 w 324"/>
              <a:gd name="T9" fmla="*/ 2147483646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205"/>
              <a:gd name="T17" fmla="*/ 324 w 324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205">
                <a:moveTo>
                  <a:pt x="0" y="115"/>
                </a:moveTo>
                <a:cubicBezTo>
                  <a:pt x="6" y="103"/>
                  <a:pt x="9" y="62"/>
                  <a:pt x="36" y="43"/>
                </a:cubicBezTo>
                <a:cubicBezTo>
                  <a:pt x="66" y="17"/>
                  <a:pt x="124" y="0"/>
                  <a:pt x="163" y="2"/>
                </a:cubicBezTo>
                <a:cubicBezTo>
                  <a:pt x="200" y="7"/>
                  <a:pt x="246" y="21"/>
                  <a:pt x="273" y="55"/>
                </a:cubicBezTo>
                <a:cubicBezTo>
                  <a:pt x="300" y="89"/>
                  <a:pt x="314" y="174"/>
                  <a:pt x="324" y="20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5701924" y="3837117"/>
            <a:ext cx="308351" cy="175509"/>
          </a:xfrm>
          <a:custGeom>
            <a:avLst/>
            <a:gdLst>
              <a:gd name="T0" fmla="*/ 2147483646 w 197"/>
              <a:gd name="T1" fmla="*/ 2147483646 h 101"/>
              <a:gd name="T2" fmla="*/ 2147483646 w 197"/>
              <a:gd name="T3" fmla="*/ 2147483646 h 101"/>
              <a:gd name="T4" fmla="*/ 2147483646 w 197"/>
              <a:gd name="T5" fmla="*/ 2147483646 h 101"/>
              <a:gd name="T6" fmla="*/ 0 w 197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101"/>
              <a:gd name="T14" fmla="*/ 197 w 197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101">
                <a:moveTo>
                  <a:pt x="197" y="8"/>
                </a:moveTo>
                <a:cubicBezTo>
                  <a:pt x="188" y="20"/>
                  <a:pt x="194" y="59"/>
                  <a:pt x="140" y="80"/>
                </a:cubicBezTo>
                <a:cubicBezTo>
                  <a:pt x="86" y="101"/>
                  <a:pt x="71" y="79"/>
                  <a:pt x="52" y="69"/>
                </a:cubicBezTo>
                <a:cubicBezTo>
                  <a:pt x="33" y="60"/>
                  <a:pt x="11" y="1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3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endParaRPr lang="tr-TR" alt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 err="1"/>
              <a:t>Atriyumlardaki</a:t>
            </a:r>
            <a:r>
              <a:rPr lang="tr-TR" altLang="tr-TR" dirty="0"/>
              <a:t> çok sayıda </a:t>
            </a:r>
            <a:r>
              <a:rPr lang="tr-TR" altLang="tr-TR" dirty="0" err="1"/>
              <a:t>reentry</a:t>
            </a:r>
            <a:r>
              <a:rPr lang="tr-TR" altLang="tr-TR" dirty="0"/>
              <a:t> halkaları ile ortaya çıkan bir ritim bozukluğu.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b="1" dirty="0"/>
              <a:t>Dar </a:t>
            </a:r>
            <a:r>
              <a:rPr lang="tr-TR" altLang="tr-TR" b="1" dirty="0" err="1"/>
              <a:t>QRS’li</a:t>
            </a:r>
            <a:r>
              <a:rPr lang="tr-TR" altLang="tr-TR" b="1" dirty="0"/>
              <a:t> </a:t>
            </a:r>
            <a:r>
              <a:rPr lang="tr-TR" altLang="tr-TR" dirty="0"/>
              <a:t>düzensiz bir taşikardidir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rgbClr val="7030A0"/>
                </a:solidFill>
              </a:rPr>
              <a:t>P dalgası izlenmez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rgbClr val="FF0000"/>
                </a:solidFill>
              </a:rPr>
              <a:t>En sık görülen ritim bozukluğudur</a:t>
            </a:r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66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est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619" y="2320131"/>
            <a:ext cx="6400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14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u="none" dirty="0" smtClean="0"/>
              <a:t>GENİŞ QRS’Lİ DÜZENLİ TAŞİKARDİ (VENTRİKÜLER TAŞİKARDİ)</a:t>
            </a:r>
            <a:endParaRPr lang="tr-TR" b="1" u="none" dirty="0"/>
          </a:p>
        </p:txBody>
      </p:sp>
      <p:pic>
        <p:nvPicPr>
          <p:cNvPr id="4" name="Picture 11" descr="ecg000216r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044" y="2239169"/>
            <a:ext cx="72199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4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/>
              <a:t>GENİŞ QRS’Lİ DÜZENSİZ TAŞİKARDİ (</a:t>
            </a:r>
            <a:r>
              <a:rPr lang="en-US" sz="3600" b="1" dirty="0" err="1" smtClean="0"/>
              <a:t>Torsades</a:t>
            </a:r>
            <a:r>
              <a:rPr lang="en-US" sz="3600" b="1" dirty="0" smtClean="0"/>
              <a:t> de Pointes</a:t>
            </a:r>
            <a:r>
              <a:rPr lang="tr-TR" sz="3600" b="1" dirty="0" smtClean="0"/>
              <a:t>)</a:t>
            </a:r>
            <a:r>
              <a:rPr lang="tr-TR" sz="3600" dirty="0" smtClean="0"/>
              <a:t> </a:t>
            </a:r>
            <a:endParaRPr lang="tr-T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381" y="3186906"/>
            <a:ext cx="6391275" cy="182880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0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VENTRİKÜLER FİBRİLASYON (VF)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094" y="3186906"/>
            <a:ext cx="6419850" cy="182880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48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Atriyal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Fibrilasyon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AF tedavisinde, </a:t>
            </a:r>
            <a:r>
              <a:rPr lang="tr-TR" sz="3600" b="1" dirty="0"/>
              <a:t>sinüs ritminin sağlanması ve korunması</a:t>
            </a:r>
            <a:r>
              <a:rPr lang="tr-TR" sz="3600" dirty="0"/>
              <a:t> </a:t>
            </a:r>
            <a:r>
              <a:rPr lang="tr-TR" dirty="0"/>
              <a:t>(</a:t>
            </a:r>
            <a:r>
              <a:rPr lang="tr-TR" b="1" dirty="0" err="1"/>
              <a:t>ritm</a:t>
            </a:r>
            <a:r>
              <a:rPr lang="tr-TR" b="1" dirty="0"/>
              <a:t> kontrolü</a:t>
            </a:r>
            <a:r>
              <a:rPr lang="tr-TR" dirty="0"/>
              <a:t>) veya </a:t>
            </a:r>
            <a:r>
              <a:rPr lang="tr-TR" sz="3600" b="1" dirty="0" err="1"/>
              <a:t>ventrikül</a:t>
            </a:r>
            <a:r>
              <a:rPr lang="tr-TR" sz="3600" b="1" dirty="0"/>
              <a:t> hız kontrolü </a:t>
            </a:r>
            <a:r>
              <a:rPr lang="tr-TR" dirty="0"/>
              <a:t>olmak üzere </a:t>
            </a:r>
            <a:r>
              <a:rPr lang="tr-TR" b="1" dirty="0"/>
              <a:t>iki temel yaklaşım </a:t>
            </a:r>
            <a:r>
              <a:rPr lang="tr-TR" dirty="0" smtClean="0"/>
              <a:t>vardır. </a:t>
            </a:r>
          </a:p>
          <a:p>
            <a:pPr algn="just"/>
            <a:r>
              <a:rPr lang="tr-TR" dirty="0" smtClean="0"/>
              <a:t>Başlangıç </a:t>
            </a:r>
            <a:r>
              <a:rPr lang="tr-TR" dirty="0"/>
              <a:t>tedavisi olarak, sağlayacağı potansiyel yararları nedeni ile çoğunlukla </a:t>
            </a:r>
            <a:r>
              <a:rPr lang="tr-TR" b="1" dirty="0" err="1"/>
              <a:t>ritm</a:t>
            </a:r>
            <a:r>
              <a:rPr lang="tr-TR" b="1" dirty="0"/>
              <a:t> kontrolü tercih edilmektedir</a:t>
            </a:r>
            <a:r>
              <a:rPr lang="tr-TR" dirty="0"/>
              <a:t>. </a:t>
            </a:r>
            <a:r>
              <a:rPr lang="tr-TR" dirty="0" err="1"/>
              <a:t>Ritm</a:t>
            </a:r>
            <a:r>
              <a:rPr lang="tr-TR" dirty="0"/>
              <a:t> kontrolünün, semptomları düzelttiği, olumlu </a:t>
            </a:r>
            <a:r>
              <a:rPr lang="tr-TR" dirty="0" err="1"/>
              <a:t>hemodinamik</a:t>
            </a:r>
            <a:r>
              <a:rPr lang="tr-TR" dirty="0"/>
              <a:t> etkileri ile fonksiyonel kapasiteyi arttırdığı, taşikardiye bağlı </a:t>
            </a:r>
            <a:r>
              <a:rPr lang="tr-TR" dirty="0" err="1" smtClean="0"/>
              <a:t>miyokardiyal</a:t>
            </a:r>
            <a:r>
              <a:rPr lang="tr-TR" dirty="0" smtClean="0"/>
              <a:t> </a:t>
            </a:r>
            <a:r>
              <a:rPr lang="tr-TR" dirty="0"/>
              <a:t>yeniden biçimlenmeyi (“</a:t>
            </a:r>
            <a:r>
              <a:rPr lang="tr-TR" dirty="0" err="1"/>
              <a:t>remodeling</a:t>
            </a:r>
            <a:r>
              <a:rPr lang="tr-TR" dirty="0"/>
              <a:t>”) önlediği </a:t>
            </a:r>
            <a:r>
              <a:rPr lang="tr-TR" dirty="0" smtClean="0"/>
              <a:t>bildirilmektedir.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9192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 smtClean="0"/>
              <a:t>fibrilasyonda</a:t>
            </a:r>
            <a:r>
              <a:rPr lang="tr-TR" b="1" dirty="0" smtClean="0"/>
              <a:t> (AF) </a:t>
            </a:r>
            <a:r>
              <a:rPr lang="tr-TR" b="1" dirty="0"/>
              <a:t>tedavi </a:t>
            </a:r>
            <a:r>
              <a:rPr lang="tr-TR" b="1" dirty="0" smtClean="0"/>
              <a:t>seçenekleri</a:t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/>
              <a:t>Sinüs ritminin sağlanması ve korunması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1-</a:t>
            </a:r>
            <a:r>
              <a:rPr lang="tr-TR" dirty="0" smtClean="0"/>
              <a:t> </a:t>
            </a:r>
            <a:r>
              <a:rPr lang="tr-TR" b="1" dirty="0" smtClean="0"/>
              <a:t>KARDİYOVERSİYON</a:t>
            </a:r>
          </a:p>
          <a:p>
            <a:r>
              <a:rPr lang="tr-TR" b="1" dirty="0" smtClean="0"/>
              <a:t>2- AF tekrarının önlenmesi için </a:t>
            </a:r>
            <a:r>
              <a:rPr lang="tr-TR" b="1" dirty="0" err="1" smtClean="0"/>
              <a:t>antiaritmik</a:t>
            </a:r>
            <a:r>
              <a:rPr lang="tr-TR" b="1" dirty="0" smtClean="0"/>
              <a:t> ilaç başlanması</a:t>
            </a:r>
          </a:p>
          <a:p>
            <a:r>
              <a:rPr lang="tr-TR" b="1" dirty="0" smtClean="0"/>
              <a:t>3- </a:t>
            </a:r>
            <a:r>
              <a:rPr lang="tr-TR" b="1" dirty="0" err="1" smtClean="0"/>
              <a:t>Maze</a:t>
            </a:r>
            <a:r>
              <a:rPr lang="tr-TR" b="1" dirty="0" smtClean="0"/>
              <a:t> prosedürü</a:t>
            </a:r>
          </a:p>
          <a:p>
            <a:r>
              <a:rPr lang="tr-TR" b="1" dirty="0" smtClean="0"/>
              <a:t>4- AF </a:t>
            </a:r>
            <a:r>
              <a:rPr lang="tr-TR" b="1" dirty="0" err="1" smtClean="0"/>
              <a:t>ablasyon</a:t>
            </a:r>
            <a:endParaRPr lang="tr-TR" b="1" dirty="0" smtClean="0"/>
          </a:p>
          <a:p>
            <a:r>
              <a:rPr lang="tr-TR" b="1" dirty="0" smtClean="0"/>
              <a:t>5- </a:t>
            </a:r>
            <a:r>
              <a:rPr lang="tr-TR" b="1" dirty="0" err="1" smtClean="0"/>
              <a:t>İmplante</a:t>
            </a:r>
            <a:r>
              <a:rPr lang="tr-TR" b="1" dirty="0" smtClean="0"/>
              <a:t> edilebilen </a:t>
            </a:r>
            <a:r>
              <a:rPr lang="tr-TR" b="1" dirty="0" err="1" smtClean="0"/>
              <a:t>atriyal</a:t>
            </a:r>
            <a:r>
              <a:rPr lang="tr-TR" b="1" dirty="0" smtClean="0"/>
              <a:t> </a:t>
            </a:r>
            <a:r>
              <a:rPr lang="tr-TR" b="1" dirty="0" err="1" smtClean="0"/>
              <a:t>defibrilatör</a:t>
            </a:r>
            <a:r>
              <a:rPr lang="tr-TR" b="1" dirty="0" smtClean="0"/>
              <a:t> yerleştirilmesi</a:t>
            </a:r>
          </a:p>
          <a:p>
            <a:r>
              <a:rPr lang="tr-TR" b="1" dirty="0" smtClean="0"/>
              <a:t>6- Özel </a:t>
            </a:r>
            <a:r>
              <a:rPr lang="tr-TR" b="1" dirty="0" err="1" smtClean="0"/>
              <a:t>pacing</a:t>
            </a:r>
            <a:r>
              <a:rPr lang="tr-TR" b="1" dirty="0" smtClean="0"/>
              <a:t> teknikleri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418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err="1"/>
              <a:t>Atriyal</a:t>
            </a:r>
            <a:r>
              <a:rPr lang="tr-TR" sz="2800" b="1" dirty="0"/>
              <a:t> </a:t>
            </a:r>
            <a:r>
              <a:rPr lang="tr-TR" sz="2800" b="1" dirty="0" err="1"/>
              <a:t>fibrilasyonda</a:t>
            </a:r>
            <a:r>
              <a:rPr lang="tr-TR" sz="2800" b="1" dirty="0"/>
              <a:t> (AF) tedavi seçenekleri</a:t>
            </a:r>
            <a:br>
              <a:rPr lang="tr-TR" sz="2800" b="1" dirty="0"/>
            </a:br>
            <a:r>
              <a:rPr lang="tr-TR" sz="2800" b="1" dirty="0"/>
              <a:t> </a:t>
            </a:r>
            <a:r>
              <a:rPr lang="tr-TR" sz="2800" b="1" dirty="0" err="1" smtClean="0"/>
              <a:t>Ventrikül</a:t>
            </a:r>
            <a:r>
              <a:rPr lang="tr-TR" sz="2800" b="1" dirty="0" smtClean="0"/>
              <a:t> hızının kontrolü ve </a:t>
            </a:r>
            <a:r>
              <a:rPr lang="tr-TR" sz="2800" b="1" dirty="0" err="1" smtClean="0"/>
              <a:t>antikoagülasyon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</a:t>
            </a:r>
            <a:r>
              <a:rPr lang="tr-TR" b="1" dirty="0" smtClean="0"/>
              <a:t>Farmakolojik tedavi</a:t>
            </a:r>
          </a:p>
          <a:p>
            <a:r>
              <a:rPr lang="tr-TR" dirty="0" smtClean="0"/>
              <a:t>2- </a:t>
            </a:r>
            <a:r>
              <a:rPr lang="tr-TR" b="1" dirty="0" smtClean="0"/>
              <a:t>AV düğüm </a:t>
            </a:r>
            <a:r>
              <a:rPr lang="tr-TR" b="1" dirty="0" err="1" smtClean="0"/>
              <a:t>ablasyonu</a:t>
            </a:r>
            <a:r>
              <a:rPr lang="tr-TR" b="1" dirty="0" smtClean="0"/>
              <a:t> + </a:t>
            </a:r>
            <a:r>
              <a:rPr lang="tr-TR" b="1" dirty="0" err="1" smtClean="0"/>
              <a:t>pacemaker</a:t>
            </a:r>
            <a:r>
              <a:rPr lang="tr-TR" b="1" dirty="0" smtClean="0"/>
              <a:t> </a:t>
            </a:r>
            <a:r>
              <a:rPr lang="tr-TR" b="1" dirty="0" err="1" smtClean="0"/>
              <a:t>implantasyonu</a:t>
            </a:r>
            <a:endParaRPr lang="tr-TR" b="1" dirty="0" smtClean="0"/>
          </a:p>
          <a:p>
            <a:r>
              <a:rPr lang="tr-TR" dirty="0" smtClean="0"/>
              <a:t>3- </a:t>
            </a:r>
            <a:r>
              <a:rPr lang="tr-TR" b="1" dirty="0"/>
              <a:t>AV düğüm </a:t>
            </a:r>
            <a:r>
              <a:rPr lang="tr-TR" b="1" dirty="0" smtClean="0"/>
              <a:t> modifikasyonu</a:t>
            </a:r>
          </a:p>
          <a:p>
            <a:r>
              <a:rPr lang="tr-TR" dirty="0" smtClean="0"/>
              <a:t>4- </a:t>
            </a:r>
            <a:r>
              <a:rPr lang="tr-TR" b="1" dirty="0" smtClean="0"/>
              <a:t>Devamlı oral </a:t>
            </a:r>
            <a:r>
              <a:rPr lang="tr-TR" b="1" dirty="0" err="1" smtClean="0"/>
              <a:t>antikoagülasyon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81539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Kardiyoversiyon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err="1"/>
              <a:t>Kardiyoversiyon</a:t>
            </a:r>
            <a:r>
              <a:rPr lang="tr-TR" dirty="0"/>
              <a:t> </a:t>
            </a:r>
            <a:r>
              <a:rPr lang="tr-TR" dirty="0" err="1"/>
              <a:t>AF’lu</a:t>
            </a:r>
            <a:r>
              <a:rPr lang="tr-TR" dirty="0"/>
              <a:t> hastaların farmakolojik veya elektriksel yöntemlerle </a:t>
            </a:r>
            <a:r>
              <a:rPr lang="tr-TR" b="1" dirty="0"/>
              <a:t>sinüs ritmine döndürülmesidir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AF </a:t>
            </a:r>
            <a:r>
              <a:rPr lang="tr-TR" dirty="0"/>
              <a:t>sırasında </a:t>
            </a:r>
            <a:r>
              <a:rPr lang="tr-TR" b="1" dirty="0" err="1"/>
              <a:t>senkop</a:t>
            </a:r>
            <a:r>
              <a:rPr lang="tr-TR" dirty="0"/>
              <a:t>, </a:t>
            </a:r>
            <a:r>
              <a:rPr lang="tr-TR" b="1" dirty="0"/>
              <a:t>hipotansiyon</a:t>
            </a:r>
            <a:r>
              <a:rPr lang="tr-TR" dirty="0"/>
              <a:t>, </a:t>
            </a:r>
            <a:r>
              <a:rPr lang="tr-TR" b="1" dirty="0"/>
              <a:t>akut kalp yetersizliği </a:t>
            </a:r>
            <a:r>
              <a:rPr lang="tr-TR" dirty="0"/>
              <a:t>veya </a:t>
            </a:r>
            <a:r>
              <a:rPr lang="tr-TR" b="1" dirty="0" err="1"/>
              <a:t>iskemik</a:t>
            </a:r>
            <a:r>
              <a:rPr lang="tr-TR" b="1" dirty="0"/>
              <a:t> göğüs ağrısının ortaya çıkması </a:t>
            </a:r>
            <a:r>
              <a:rPr lang="tr-TR" sz="3500" dirty="0">
                <a:solidFill>
                  <a:srgbClr val="FF0000"/>
                </a:solidFill>
              </a:rPr>
              <a:t>acil </a:t>
            </a:r>
            <a:r>
              <a:rPr lang="tr-TR" sz="3500" dirty="0" err="1">
                <a:solidFill>
                  <a:srgbClr val="FF0000"/>
                </a:solidFill>
              </a:rPr>
              <a:t>kardiyoversiyonu</a:t>
            </a:r>
            <a:r>
              <a:rPr lang="tr-TR" sz="3500" dirty="0">
                <a:solidFill>
                  <a:srgbClr val="FF0000"/>
                </a:solidFill>
              </a:rPr>
              <a:t> </a:t>
            </a:r>
            <a:r>
              <a:rPr lang="tr-TR" dirty="0"/>
              <a:t>gerektirebilir. Bu durumlar dışında </a:t>
            </a:r>
            <a:r>
              <a:rPr lang="tr-TR" dirty="0" err="1"/>
              <a:t>kardiyoversiyon</a:t>
            </a:r>
            <a:r>
              <a:rPr lang="tr-TR" dirty="0"/>
              <a:t> </a:t>
            </a:r>
            <a:r>
              <a:rPr lang="tr-TR" dirty="0" err="1"/>
              <a:t>elektif</a:t>
            </a:r>
            <a:r>
              <a:rPr lang="tr-TR" dirty="0"/>
              <a:t> şartlarda uygulanır. </a:t>
            </a:r>
            <a:endParaRPr lang="tr-TR" dirty="0" smtClean="0"/>
          </a:p>
          <a:p>
            <a:pPr algn="just"/>
            <a:r>
              <a:rPr lang="tr-TR" dirty="0" smtClean="0"/>
              <a:t>Önceden </a:t>
            </a:r>
            <a:r>
              <a:rPr lang="tr-TR" b="1" dirty="0" err="1"/>
              <a:t>antikoagülan</a:t>
            </a:r>
            <a:r>
              <a:rPr lang="tr-TR" b="1" dirty="0"/>
              <a:t> tedavi almayan hastalarda</a:t>
            </a:r>
            <a:r>
              <a:rPr lang="tr-TR" dirty="0"/>
              <a:t>, özellikle </a:t>
            </a:r>
            <a:r>
              <a:rPr lang="tr-TR" b="1" dirty="0"/>
              <a:t>48 saatten daha uzun süreli </a:t>
            </a:r>
            <a:r>
              <a:rPr lang="tr-TR" b="1" dirty="0" err="1"/>
              <a:t>AF’da</a:t>
            </a:r>
            <a:r>
              <a:rPr lang="tr-TR" b="1" dirty="0"/>
              <a:t> </a:t>
            </a:r>
            <a:r>
              <a:rPr lang="tr-TR" b="1" dirty="0" err="1"/>
              <a:t>kardiyoversiyon</a:t>
            </a:r>
            <a:r>
              <a:rPr lang="tr-TR" b="1" dirty="0"/>
              <a:t> sırasında </a:t>
            </a:r>
            <a:r>
              <a:rPr lang="tr-TR" b="1" dirty="0" err="1"/>
              <a:t>tromboemboli</a:t>
            </a:r>
            <a:r>
              <a:rPr lang="tr-TR" b="1" dirty="0"/>
              <a:t> riski </a:t>
            </a:r>
            <a:r>
              <a:rPr lang="tr-TR" b="1" dirty="0" smtClean="0"/>
              <a:t>yüksektir!!!!</a:t>
            </a:r>
          </a:p>
          <a:p>
            <a:pPr algn="just"/>
            <a:r>
              <a:rPr lang="tr-TR" b="1" dirty="0" smtClean="0"/>
              <a:t>İki tip </a:t>
            </a:r>
            <a:r>
              <a:rPr lang="tr-TR" b="1" dirty="0" err="1" smtClean="0"/>
              <a:t>kardiyoversiyon</a:t>
            </a:r>
            <a:r>
              <a:rPr lang="tr-TR" b="1" dirty="0" smtClean="0"/>
              <a:t> yöntemi vardır. </a:t>
            </a:r>
          </a:p>
          <a:p>
            <a:pPr algn="just"/>
            <a:r>
              <a:rPr lang="tr-TR" b="1" dirty="0" smtClean="0"/>
              <a:t>1- Farmakolojik (en sık kullanılan </a:t>
            </a:r>
            <a:r>
              <a:rPr lang="tr-TR" b="1" dirty="0" err="1" smtClean="0"/>
              <a:t>Amiodaron</a:t>
            </a:r>
            <a:r>
              <a:rPr lang="tr-TR" b="1" dirty="0" smtClean="0"/>
              <a:t>/</a:t>
            </a:r>
            <a:r>
              <a:rPr lang="tr-TR" b="1" dirty="0" err="1" smtClean="0"/>
              <a:t>Cordarone</a:t>
            </a:r>
            <a:r>
              <a:rPr lang="tr-TR" b="1" dirty="0" smtClean="0"/>
              <a:t>)</a:t>
            </a:r>
          </a:p>
          <a:p>
            <a:pPr algn="just"/>
            <a:r>
              <a:rPr lang="tr-TR" b="1" dirty="0" smtClean="0"/>
              <a:t>2- Elektriksel (</a:t>
            </a:r>
            <a:r>
              <a:rPr lang="tr-TR" b="1" dirty="0" err="1" smtClean="0"/>
              <a:t>Transtorasik</a:t>
            </a:r>
            <a:r>
              <a:rPr lang="tr-TR" b="1" dirty="0" smtClean="0"/>
              <a:t> veya </a:t>
            </a:r>
            <a:r>
              <a:rPr lang="tr-TR" b="1" dirty="0" err="1" smtClean="0"/>
              <a:t>internal</a:t>
            </a:r>
            <a:r>
              <a:rPr lang="tr-TR" b="1" dirty="0" smtClean="0"/>
              <a:t>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0197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EKG ile ilgili kavramlar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ELEKTROKARDİYOGRAFİ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Kalbin elektriksel aktivitesinin büyütülerek, hareket eden bir kağıt üzerine kaydedilmesi ve yorumlanması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işlemidir.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ELEKTROKARDİYOGRAM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Kağıt üzerinde elde edilen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kayıt (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Trase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ELEKTROKARDİYOGRAF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Kayıt yapan cihaz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Elektriksel </a:t>
            </a:r>
            <a:r>
              <a:rPr lang="tr-TR" b="1" dirty="0" err="1"/>
              <a:t>kardiyoversiyon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Eksternal</a:t>
            </a:r>
            <a:r>
              <a:rPr lang="tr-TR" dirty="0"/>
              <a:t> elektriksel </a:t>
            </a:r>
            <a:r>
              <a:rPr lang="tr-TR" dirty="0" err="1" smtClean="0"/>
              <a:t>kardiyoversiyon</a:t>
            </a:r>
            <a:r>
              <a:rPr lang="tr-TR" dirty="0" smtClean="0"/>
              <a:t> (</a:t>
            </a:r>
            <a:r>
              <a:rPr lang="tr-TR" dirty="0" err="1" smtClean="0"/>
              <a:t>Transtorasik</a:t>
            </a:r>
            <a:r>
              <a:rPr lang="tr-TR" dirty="0" smtClean="0"/>
              <a:t>), </a:t>
            </a:r>
          </a:p>
          <a:p>
            <a:pPr algn="just"/>
            <a:r>
              <a:rPr lang="tr-TR" dirty="0" err="1"/>
              <a:t>A</a:t>
            </a:r>
            <a:r>
              <a:rPr lang="tr-TR" dirty="0" err="1" smtClean="0"/>
              <a:t>nterolateral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apeks</a:t>
            </a:r>
            <a:r>
              <a:rPr lang="tr-TR" dirty="0"/>
              <a:t> ve sağ </a:t>
            </a:r>
            <a:r>
              <a:rPr lang="tr-TR" dirty="0" err="1"/>
              <a:t>infraklaviküler</a:t>
            </a:r>
            <a:r>
              <a:rPr lang="tr-TR" dirty="0"/>
              <a:t>) veya </a:t>
            </a:r>
            <a:r>
              <a:rPr lang="tr-TR" dirty="0" err="1"/>
              <a:t>anteroposterior</a:t>
            </a:r>
            <a:r>
              <a:rPr lang="tr-TR" dirty="0"/>
              <a:t> (</a:t>
            </a:r>
            <a:r>
              <a:rPr lang="tr-TR" dirty="0" err="1"/>
              <a:t>sternum</a:t>
            </a:r>
            <a:r>
              <a:rPr lang="tr-TR" dirty="0"/>
              <a:t> ve sol </a:t>
            </a:r>
            <a:r>
              <a:rPr lang="tr-TR" dirty="0" err="1"/>
              <a:t>skapular</a:t>
            </a:r>
            <a:r>
              <a:rPr lang="tr-TR" dirty="0"/>
              <a:t>) pozisyonlarda yerleştirilen kaşıklar veya yapıştırılan yama (“</a:t>
            </a:r>
            <a:r>
              <a:rPr lang="tr-TR" dirty="0" err="1"/>
              <a:t>patch</a:t>
            </a:r>
            <a:r>
              <a:rPr lang="tr-TR" dirty="0"/>
              <a:t>”) elektrotlar yoluyla doğru akımın </a:t>
            </a:r>
            <a:r>
              <a:rPr lang="tr-TR" dirty="0" err="1"/>
              <a:t>transtorasik</a:t>
            </a:r>
            <a:r>
              <a:rPr lang="tr-TR" dirty="0"/>
              <a:t> olarak uygulanmasıyla yapılır. İşlemin başarısı % 70-90 arasında </a:t>
            </a:r>
            <a:r>
              <a:rPr lang="tr-TR" dirty="0" smtClean="0"/>
              <a:t>değişir. </a:t>
            </a:r>
          </a:p>
          <a:p>
            <a:pPr algn="just"/>
            <a:r>
              <a:rPr lang="tr-TR" dirty="0" smtClean="0"/>
              <a:t>Hastanın </a:t>
            </a:r>
            <a:r>
              <a:rPr lang="tr-TR" b="1" dirty="0"/>
              <a:t>yaş</a:t>
            </a:r>
            <a:r>
              <a:rPr lang="tr-TR" dirty="0"/>
              <a:t>ı, </a:t>
            </a:r>
            <a:r>
              <a:rPr lang="tr-TR" b="1" dirty="0"/>
              <a:t>vücut kitle indeksi</a:t>
            </a:r>
            <a:r>
              <a:rPr lang="tr-TR" dirty="0"/>
              <a:t>, </a:t>
            </a:r>
            <a:r>
              <a:rPr lang="tr-TR" b="1" dirty="0" err="1"/>
              <a:t>AF’nun</a:t>
            </a:r>
            <a:r>
              <a:rPr lang="tr-TR" b="1" dirty="0"/>
              <a:t> süresi</a:t>
            </a:r>
            <a:r>
              <a:rPr lang="tr-TR" dirty="0"/>
              <a:t>, </a:t>
            </a:r>
            <a:r>
              <a:rPr lang="tr-TR" b="1" dirty="0"/>
              <a:t>sol </a:t>
            </a:r>
            <a:r>
              <a:rPr lang="tr-TR" b="1" dirty="0" err="1"/>
              <a:t>atriyum</a:t>
            </a:r>
            <a:r>
              <a:rPr lang="tr-TR" b="1" dirty="0"/>
              <a:t> genişliği </a:t>
            </a:r>
            <a:r>
              <a:rPr lang="tr-TR" dirty="0"/>
              <a:t>ve </a:t>
            </a:r>
            <a:r>
              <a:rPr lang="tr-TR" b="1" dirty="0"/>
              <a:t>basıncı</a:t>
            </a:r>
            <a:r>
              <a:rPr lang="tr-TR" dirty="0"/>
              <a:t>, </a:t>
            </a:r>
            <a:r>
              <a:rPr lang="tr-TR" b="1" dirty="0"/>
              <a:t>altta yatan kalp hastalığı </a:t>
            </a:r>
            <a:r>
              <a:rPr lang="tr-TR" dirty="0"/>
              <a:t>başarıyı etkileyen </a:t>
            </a:r>
            <a:r>
              <a:rPr lang="tr-TR" dirty="0" smtClean="0"/>
              <a:t>faktörlerdir.</a:t>
            </a:r>
          </a:p>
          <a:p>
            <a:pPr algn="just"/>
            <a:r>
              <a:rPr lang="tr-TR" b="1" dirty="0" err="1"/>
              <a:t>Eksternal</a:t>
            </a:r>
            <a:r>
              <a:rPr lang="tr-TR" b="1" dirty="0"/>
              <a:t> </a:t>
            </a:r>
            <a:r>
              <a:rPr lang="tr-TR" b="1" dirty="0" err="1"/>
              <a:t>kardiyoversiyonun</a:t>
            </a:r>
            <a:r>
              <a:rPr lang="tr-TR" b="1" dirty="0"/>
              <a:t> başlıca </a:t>
            </a:r>
            <a:r>
              <a:rPr lang="tr-TR" b="1" dirty="0" smtClean="0"/>
              <a:t>komplikasyonları:</a:t>
            </a:r>
            <a:r>
              <a:rPr lang="tr-TR" dirty="0" smtClean="0"/>
              <a:t> </a:t>
            </a:r>
            <a:r>
              <a:rPr lang="tr-TR" dirty="0"/>
              <a:t>uygun </a:t>
            </a:r>
            <a:r>
              <a:rPr lang="tr-TR" dirty="0" err="1"/>
              <a:t>antikoagülasyon</a:t>
            </a:r>
            <a:r>
              <a:rPr lang="tr-TR" dirty="0"/>
              <a:t> tedavi görmeyen hastalarda </a:t>
            </a:r>
            <a:r>
              <a:rPr lang="tr-TR" b="1" dirty="0" err="1"/>
              <a:t>tromboemboli</a:t>
            </a:r>
            <a:r>
              <a:rPr lang="tr-TR" b="1" dirty="0"/>
              <a:t> riski</a:t>
            </a:r>
            <a:r>
              <a:rPr lang="tr-TR" dirty="0"/>
              <a:t>, </a:t>
            </a:r>
            <a:r>
              <a:rPr lang="tr-TR" b="1" dirty="0"/>
              <a:t>aritmiler</a:t>
            </a:r>
            <a:r>
              <a:rPr lang="tr-TR" dirty="0"/>
              <a:t> ve özellikle </a:t>
            </a:r>
            <a:r>
              <a:rPr lang="tr-TR" b="1" dirty="0"/>
              <a:t>400 </a:t>
            </a:r>
            <a:r>
              <a:rPr lang="tr-TR" b="1" dirty="0" err="1"/>
              <a:t>Joule’un</a:t>
            </a:r>
            <a:r>
              <a:rPr lang="tr-TR" b="1" dirty="0"/>
              <a:t> üzerindeki kümülatif enerji düzeylerinde </a:t>
            </a:r>
            <a:r>
              <a:rPr lang="tr-TR" b="1" dirty="0" err="1"/>
              <a:t>miyokard</a:t>
            </a:r>
            <a:r>
              <a:rPr lang="tr-TR" b="1" dirty="0"/>
              <a:t> </a:t>
            </a:r>
            <a:r>
              <a:rPr lang="tr-TR" b="1" dirty="0" smtClean="0"/>
              <a:t>hasarı</a:t>
            </a:r>
            <a:r>
              <a:rPr lang="tr-TR" dirty="0" smtClean="0"/>
              <a:t>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097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Transvenöz</a:t>
            </a:r>
            <a:r>
              <a:rPr lang="tr-TR" b="1" dirty="0"/>
              <a:t> (</a:t>
            </a:r>
            <a:r>
              <a:rPr lang="tr-TR" b="1" dirty="0" err="1"/>
              <a:t>internal</a:t>
            </a:r>
            <a:r>
              <a:rPr lang="tr-TR" b="1" dirty="0"/>
              <a:t>) </a:t>
            </a:r>
            <a:r>
              <a:rPr lang="tr-TR" b="1" dirty="0" err="1"/>
              <a:t>kardiyoversiyon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err="1"/>
              <a:t>İnternal</a:t>
            </a:r>
            <a:r>
              <a:rPr lang="tr-TR" b="1" dirty="0"/>
              <a:t> </a:t>
            </a:r>
            <a:r>
              <a:rPr lang="tr-TR" b="1" dirty="0" err="1" smtClean="0"/>
              <a:t>kardiyoversiyon</a:t>
            </a:r>
            <a:r>
              <a:rPr lang="tr-TR" b="1" dirty="0" smtClean="0"/>
              <a:t> (</a:t>
            </a:r>
            <a:r>
              <a:rPr lang="tr-TR" b="1" dirty="0" err="1" smtClean="0"/>
              <a:t>Transvenöz</a:t>
            </a:r>
            <a:r>
              <a:rPr lang="tr-TR" b="1" dirty="0" smtClean="0"/>
              <a:t>) </a:t>
            </a:r>
            <a:r>
              <a:rPr lang="tr-TR" dirty="0" err="1"/>
              <a:t>intrakardiyak</a:t>
            </a:r>
            <a:r>
              <a:rPr lang="tr-TR" dirty="0"/>
              <a:t> elektrotlarla uygulanan doğru akım şokları ile sinüs ritminin </a:t>
            </a:r>
            <a:r>
              <a:rPr lang="tr-TR" dirty="0" smtClean="0"/>
              <a:t>sağlanmasıdır. </a:t>
            </a:r>
          </a:p>
          <a:p>
            <a:pPr algn="just"/>
            <a:r>
              <a:rPr lang="tr-TR" dirty="0" smtClean="0"/>
              <a:t>En </a:t>
            </a:r>
            <a:r>
              <a:rPr lang="tr-TR" dirty="0"/>
              <a:t>çok kullanılan elektrot pozisyonları </a:t>
            </a:r>
            <a:r>
              <a:rPr lang="tr-TR" b="1" dirty="0"/>
              <a:t>sağ </a:t>
            </a:r>
            <a:r>
              <a:rPr lang="tr-TR" b="1" dirty="0" err="1"/>
              <a:t>atriyum</a:t>
            </a:r>
            <a:r>
              <a:rPr lang="tr-TR" b="1" dirty="0"/>
              <a:t> </a:t>
            </a:r>
            <a:r>
              <a:rPr lang="tr-TR" b="1" dirty="0" err="1"/>
              <a:t>apendiksi</a:t>
            </a:r>
            <a:r>
              <a:rPr lang="tr-TR" dirty="0"/>
              <a:t>-</a:t>
            </a:r>
            <a:r>
              <a:rPr lang="tr-TR" b="1" dirty="0"/>
              <a:t>koroner sinüs ve sağ </a:t>
            </a:r>
            <a:r>
              <a:rPr lang="tr-TR" b="1" dirty="0" err="1"/>
              <a:t>atrium</a:t>
            </a:r>
            <a:r>
              <a:rPr lang="tr-TR" dirty="0" err="1"/>
              <a:t>-</a:t>
            </a:r>
            <a:r>
              <a:rPr lang="tr-TR" b="1" dirty="0" err="1"/>
              <a:t>pulmoner</a:t>
            </a:r>
            <a:r>
              <a:rPr lang="tr-TR" b="1" dirty="0"/>
              <a:t> arter </a:t>
            </a:r>
            <a:r>
              <a:rPr lang="tr-TR" dirty="0"/>
              <a:t>şeklindedir. </a:t>
            </a:r>
            <a:endParaRPr lang="tr-TR" dirty="0" smtClean="0"/>
          </a:p>
          <a:p>
            <a:pPr algn="just"/>
            <a:r>
              <a:rPr lang="tr-TR" dirty="0" err="1" smtClean="0"/>
              <a:t>İnternal</a:t>
            </a:r>
            <a:r>
              <a:rPr lang="tr-TR" dirty="0" smtClean="0"/>
              <a:t> </a:t>
            </a:r>
            <a:r>
              <a:rPr lang="tr-TR" dirty="0" err="1"/>
              <a:t>kardiyoversiyonda</a:t>
            </a:r>
            <a:r>
              <a:rPr lang="tr-TR" dirty="0"/>
              <a:t> genellikle </a:t>
            </a:r>
            <a:r>
              <a:rPr lang="tr-TR" b="1" dirty="0"/>
              <a:t>20 </a:t>
            </a:r>
            <a:r>
              <a:rPr lang="tr-TR" b="1" dirty="0" err="1"/>
              <a:t>Joule’un</a:t>
            </a:r>
            <a:r>
              <a:rPr lang="tr-TR" b="1" dirty="0"/>
              <a:t> altındaki enerji düzeyleri yeterlidir</a:t>
            </a:r>
            <a:r>
              <a:rPr lang="tr-TR" dirty="0"/>
              <a:t> ve anesteziye gereksinim duyulmadan derin </a:t>
            </a:r>
            <a:r>
              <a:rPr lang="tr-TR" dirty="0" err="1"/>
              <a:t>sedasyon</a:t>
            </a:r>
            <a:r>
              <a:rPr lang="tr-TR" dirty="0"/>
              <a:t> ve analjezi ile işlem gerçekleştirilebilir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/>
              <a:t>Başarı oranı </a:t>
            </a:r>
            <a:r>
              <a:rPr lang="tr-TR" b="1" dirty="0" err="1"/>
              <a:t>eksternal</a:t>
            </a:r>
            <a:r>
              <a:rPr lang="tr-TR" b="1" dirty="0"/>
              <a:t> </a:t>
            </a:r>
            <a:r>
              <a:rPr lang="tr-TR" b="1" dirty="0" err="1"/>
              <a:t>kardiyo</a:t>
            </a:r>
            <a:r>
              <a:rPr lang="tr-TR" b="1" dirty="0"/>
              <a:t>-versiyondan daha yüksektir</a:t>
            </a:r>
            <a:r>
              <a:rPr lang="tr-TR" dirty="0"/>
              <a:t>. Özellikle </a:t>
            </a:r>
            <a:r>
              <a:rPr lang="tr-TR" dirty="0" err="1"/>
              <a:t>obezite</a:t>
            </a:r>
            <a:r>
              <a:rPr lang="tr-TR" dirty="0"/>
              <a:t> ve kronik </a:t>
            </a:r>
            <a:r>
              <a:rPr lang="tr-TR" dirty="0" err="1"/>
              <a:t>obstrüktif</a:t>
            </a:r>
            <a:r>
              <a:rPr lang="tr-TR" dirty="0"/>
              <a:t> akciğer hastalığı gibi </a:t>
            </a:r>
            <a:r>
              <a:rPr lang="tr-TR" dirty="0" err="1"/>
              <a:t>eksternal</a:t>
            </a:r>
            <a:r>
              <a:rPr lang="tr-TR" dirty="0"/>
              <a:t> yolla yeterli enerji verilemeyen hastalarda üstünlüğü vardır</a:t>
            </a:r>
          </a:p>
        </p:txBody>
      </p:sp>
    </p:spTree>
    <p:extLst>
      <p:ext uri="{BB962C8B-B14F-4D97-AF65-F5344CB8AC3E}">
        <p14:creationId xmlns:p14="http://schemas.microsoft.com/office/powerpoint/2010/main" val="477205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fibrilasyonun</a:t>
            </a:r>
            <a:r>
              <a:rPr lang="tr-TR" b="1" dirty="0"/>
              <a:t> farmakolojik veya elektriksel </a:t>
            </a:r>
            <a:r>
              <a:rPr lang="tr-TR" b="1" dirty="0" err="1"/>
              <a:t>kardiyoversiyonu</a:t>
            </a:r>
            <a:r>
              <a:rPr lang="tr-TR" b="1" dirty="0"/>
              <a:t> için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dirty="0" err="1"/>
              <a:t>Semptomatik</a:t>
            </a:r>
            <a:r>
              <a:rPr lang="tr-TR" b="1" dirty="0"/>
              <a:t> hipotansiyon</a:t>
            </a:r>
            <a:r>
              <a:rPr lang="tr-TR" dirty="0"/>
              <a:t>, </a:t>
            </a:r>
            <a:r>
              <a:rPr lang="tr-TR" b="1" dirty="0" err="1"/>
              <a:t>angina</a:t>
            </a:r>
            <a:r>
              <a:rPr lang="tr-TR" b="1" dirty="0"/>
              <a:t> </a:t>
            </a:r>
            <a:r>
              <a:rPr lang="tr-TR" b="1" dirty="0" err="1"/>
              <a:t>pektoris</a:t>
            </a:r>
            <a:r>
              <a:rPr lang="tr-TR" b="1" dirty="0"/>
              <a:t> </a:t>
            </a:r>
            <a:r>
              <a:rPr lang="tr-TR" dirty="0"/>
              <a:t>ve </a:t>
            </a:r>
            <a:r>
              <a:rPr lang="tr-TR" b="1" dirty="0"/>
              <a:t>kalp yetersizliğine yol açan veya akut </a:t>
            </a:r>
            <a:r>
              <a:rPr lang="tr-TR" b="1" dirty="0" err="1"/>
              <a:t>miyokard</a:t>
            </a:r>
            <a:r>
              <a:rPr lang="tr-TR" b="1" dirty="0"/>
              <a:t> </a:t>
            </a:r>
            <a:r>
              <a:rPr lang="tr-TR" b="1" dirty="0" err="1"/>
              <a:t>infarktüsü</a:t>
            </a:r>
            <a:r>
              <a:rPr lang="tr-TR" b="1" dirty="0"/>
              <a:t> ile birlikte olan hızlı </a:t>
            </a:r>
            <a:r>
              <a:rPr lang="tr-TR" b="1" dirty="0" err="1"/>
              <a:t>ventrikül</a:t>
            </a:r>
            <a:r>
              <a:rPr lang="tr-TR" b="1" dirty="0"/>
              <a:t> yanıtlı AF atağında uygun ilaç tedavisine hemen cevap alınamıyorsa </a:t>
            </a:r>
            <a:r>
              <a:rPr lang="tr-TR" sz="4000" b="1" dirty="0">
                <a:solidFill>
                  <a:srgbClr val="FF0000"/>
                </a:solidFill>
              </a:rPr>
              <a:t>acil elektriksel </a:t>
            </a:r>
            <a:r>
              <a:rPr lang="tr-TR" sz="4000" b="1" dirty="0" err="1">
                <a:solidFill>
                  <a:srgbClr val="FF0000"/>
                </a:solidFill>
              </a:rPr>
              <a:t>kardiyoversiyon</a:t>
            </a:r>
            <a:r>
              <a:rPr lang="tr-TR" sz="4000" b="1" dirty="0">
                <a:solidFill>
                  <a:srgbClr val="FF0000"/>
                </a:solidFill>
              </a:rPr>
              <a:t> yapılmalıdır</a:t>
            </a:r>
            <a:r>
              <a:rPr lang="tr-TR" dirty="0"/>
              <a:t>. </a:t>
            </a:r>
            <a:r>
              <a:rPr lang="tr-TR" dirty="0" err="1"/>
              <a:t>Hemodinamik</a:t>
            </a:r>
            <a:r>
              <a:rPr lang="tr-TR" dirty="0"/>
              <a:t> bozulma yaşamı tehdit edecek düzeyde ise doğrudan elektriksel </a:t>
            </a:r>
            <a:r>
              <a:rPr lang="tr-TR" dirty="0" err="1"/>
              <a:t>kardiyoversiyon</a:t>
            </a:r>
            <a:r>
              <a:rPr lang="tr-TR" dirty="0"/>
              <a:t> uygulanmalıdır. </a:t>
            </a:r>
            <a:r>
              <a:rPr lang="tr-TR" dirty="0" err="1"/>
              <a:t>Hemodinamisi</a:t>
            </a:r>
            <a:r>
              <a:rPr lang="tr-TR" dirty="0"/>
              <a:t> bozulmayan fakat AF semptomlarının </a:t>
            </a:r>
            <a:r>
              <a:rPr lang="tr-TR" dirty="0" err="1"/>
              <a:t>tolere</a:t>
            </a:r>
            <a:r>
              <a:rPr lang="tr-TR" dirty="0"/>
              <a:t> edilemediği hastalarda </a:t>
            </a:r>
            <a:r>
              <a:rPr lang="tr-TR" dirty="0" err="1"/>
              <a:t>elektif</a:t>
            </a:r>
            <a:r>
              <a:rPr lang="tr-TR" dirty="0"/>
              <a:t> farmakolojik veya elektriksel </a:t>
            </a:r>
            <a:r>
              <a:rPr lang="tr-TR" dirty="0" err="1"/>
              <a:t>kardiyoversiyon</a:t>
            </a:r>
            <a:r>
              <a:rPr lang="tr-TR" dirty="0"/>
              <a:t> </a:t>
            </a:r>
            <a:r>
              <a:rPr lang="tr-TR" dirty="0" smtClean="0"/>
              <a:t>yapılmalıdır.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969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fibrilasyonun</a:t>
            </a:r>
            <a:r>
              <a:rPr lang="tr-TR" b="1" dirty="0"/>
              <a:t> </a:t>
            </a:r>
            <a:r>
              <a:rPr lang="tr-TR" b="1" dirty="0" smtClean="0"/>
              <a:t>farmakolojik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En sık kullanılan </a:t>
            </a:r>
            <a:r>
              <a:rPr lang="tr-TR" dirty="0" err="1" smtClean="0"/>
              <a:t>antiaritmik</a:t>
            </a:r>
            <a:r>
              <a:rPr lang="tr-TR" dirty="0" smtClean="0"/>
              <a:t> ilaç </a:t>
            </a:r>
            <a:r>
              <a:rPr lang="tr-TR" b="1" dirty="0" err="1" smtClean="0"/>
              <a:t>Cordarone</a:t>
            </a:r>
            <a:r>
              <a:rPr lang="tr-TR" dirty="0" smtClean="0"/>
              <a:t> (</a:t>
            </a:r>
            <a:r>
              <a:rPr lang="tr-TR" b="1" dirty="0" err="1" smtClean="0"/>
              <a:t>Amiodaron</a:t>
            </a:r>
            <a:r>
              <a:rPr lang="tr-TR" dirty="0" smtClean="0"/>
              <a:t>)’dur.</a:t>
            </a:r>
          </a:p>
          <a:p>
            <a:pPr algn="just"/>
            <a:r>
              <a:rPr lang="tr-TR" dirty="0" err="1" smtClean="0"/>
              <a:t>Amiodaron</a:t>
            </a:r>
            <a:r>
              <a:rPr lang="tr-TR" dirty="0" smtClean="0"/>
              <a:t>, </a:t>
            </a:r>
            <a:r>
              <a:rPr lang="tr-TR" b="1" dirty="0"/>
              <a:t>ciddi yan etkileri nedeniyle </a:t>
            </a:r>
            <a:r>
              <a:rPr lang="tr-TR" dirty="0"/>
              <a:t>genellikle diğer </a:t>
            </a:r>
            <a:r>
              <a:rPr lang="tr-TR" dirty="0" err="1"/>
              <a:t>antiaritmik</a:t>
            </a:r>
            <a:r>
              <a:rPr lang="tr-TR" dirty="0"/>
              <a:t> ilaçların etkisiz olduğu ya da kullanılamadığı durumlarda tercih edilmektedir. </a:t>
            </a:r>
            <a:endParaRPr lang="tr-TR" dirty="0" smtClean="0"/>
          </a:p>
          <a:p>
            <a:pPr algn="just"/>
            <a:r>
              <a:rPr lang="tr-TR" dirty="0" smtClean="0"/>
              <a:t>Ancak </a:t>
            </a:r>
            <a:r>
              <a:rPr lang="tr-TR" dirty="0"/>
              <a:t>aritmi ile birlikte organik kalp hastalığı, </a:t>
            </a:r>
            <a:r>
              <a:rPr lang="tr-TR" dirty="0" smtClean="0"/>
              <a:t>özellikle </a:t>
            </a:r>
            <a:r>
              <a:rPr lang="tr-TR" dirty="0"/>
              <a:t>sol </a:t>
            </a:r>
            <a:r>
              <a:rPr lang="tr-TR" dirty="0" err="1"/>
              <a:t>ventrikül</a:t>
            </a:r>
            <a:r>
              <a:rPr lang="tr-TR" dirty="0"/>
              <a:t> </a:t>
            </a:r>
            <a:r>
              <a:rPr lang="tr-TR" dirty="0" err="1" smtClean="0"/>
              <a:t>disfonksiyonu</a:t>
            </a:r>
            <a:r>
              <a:rPr lang="tr-TR" dirty="0" smtClean="0"/>
              <a:t> (EF&lt;%30) </a:t>
            </a:r>
            <a:r>
              <a:rPr lang="tr-TR" dirty="0"/>
              <a:t>bulunan hastalarda çoğu kez ilk tercih ilacı olabilmektedir. </a:t>
            </a:r>
            <a:endParaRPr lang="tr-TR" dirty="0" smtClean="0"/>
          </a:p>
          <a:p>
            <a:pPr algn="just"/>
            <a:r>
              <a:rPr lang="tr-TR" dirty="0" smtClean="0"/>
              <a:t>Başka </a:t>
            </a:r>
            <a:r>
              <a:rPr lang="tr-TR" dirty="0" err="1"/>
              <a:t>antiaritmik</a:t>
            </a:r>
            <a:r>
              <a:rPr lang="tr-TR" dirty="0"/>
              <a:t> ilaçlara dirençli </a:t>
            </a:r>
            <a:r>
              <a:rPr lang="tr-TR" dirty="0" err="1"/>
              <a:t>AF’li</a:t>
            </a:r>
            <a:r>
              <a:rPr lang="tr-TR" dirty="0"/>
              <a:t> hastaları içeren </a:t>
            </a:r>
            <a:r>
              <a:rPr lang="tr-TR" dirty="0" err="1"/>
              <a:t>randomize</a:t>
            </a:r>
            <a:r>
              <a:rPr lang="tr-TR" dirty="0"/>
              <a:t> olmayan çalışmalarda </a:t>
            </a:r>
            <a:r>
              <a:rPr lang="tr-TR" dirty="0" err="1"/>
              <a:t>amiodaron</a:t>
            </a:r>
            <a:r>
              <a:rPr lang="tr-TR" dirty="0"/>
              <a:t> 15-27 aylık takipte hastaların </a:t>
            </a:r>
            <a:r>
              <a:rPr lang="tr-TR" b="1" dirty="0"/>
              <a:t>%53-79’unda</a:t>
            </a:r>
            <a:r>
              <a:rPr lang="tr-TR" dirty="0"/>
              <a:t> </a:t>
            </a:r>
            <a:r>
              <a:rPr lang="tr-TR" b="1" dirty="0"/>
              <a:t>sinüs ritminin devamlılığını </a:t>
            </a:r>
            <a:r>
              <a:rPr lang="tr-TR" b="1" dirty="0" smtClean="0"/>
              <a:t>sağlamıştır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649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fibrilasyonun</a:t>
            </a:r>
            <a:r>
              <a:rPr lang="tr-TR" b="1" dirty="0"/>
              <a:t> farmakolojik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r-TR" sz="3600" dirty="0" err="1" smtClean="0"/>
              <a:t>Amiodaron</a:t>
            </a:r>
            <a:r>
              <a:rPr lang="tr-TR" sz="3600" dirty="0" smtClean="0"/>
              <a:t> (</a:t>
            </a:r>
            <a:r>
              <a:rPr lang="tr-TR" sz="3600" b="1" dirty="0" smtClean="0"/>
              <a:t>CORDARONE</a:t>
            </a:r>
            <a:r>
              <a:rPr lang="tr-TR" sz="3600" dirty="0" smtClean="0"/>
              <a:t>)’un yan etkileri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Allerjik</a:t>
            </a:r>
            <a:r>
              <a:rPr lang="tr-TR" dirty="0" smtClean="0"/>
              <a:t> reaksiyon (özellikle iyot </a:t>
            </a:r>
            <a:r>
              <a:rPr lang="tr-TR" dirty="0" err="1" smtClean="0"/>
              <a:t>allerjisi</a:t>
            </a:r>
            <a:r>
              <a:rPr lang="tr-TR" dirty="0" smtClean="0"/>
              <a:t> olanlarda)</a:t>
            </a:r>
          </a:p>
          <a:p>
            <a:r>
              <a:rPr lang="tr-TR" dirty="0" err="1" smtClean="0"/>
              <a:t>Hipotiroidi</a:t>
            </a:r>
            <a:endParaRPr lang="tr-TR" dirty="0" smtClean="0"/>
          </a:p>
          <a:p>
            <a:r>
              <a:rPr lang="tr-TR" dirty="0" smtClean="0"/>
              <a:t>AV blok, </a:t>
            </a:r>
            <a:r>
              <a:rPr lang="tr-TR" dirty="0" err="1" smtClean="0"/>
              <a:t>bradikardi</a:t>
            </a:r>
            <a:endParaRPr lang="tr-TR" dirty="0" smtClean="0"/>
          </a:p>
          <a:p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toksisite</a:t>
            </a:r>
            <a:r>
              <a:rPr lang="tr-TR" dirty="0" smtClean="0"/>
              <a:t> (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)</a:t>
            </a:r>
          </a:p>
          <a:p>
            <a:r>
              <a:rPr lang="tr-TR" dirty="0" smtClean="0"/>
              <a:t>Hipotansiyon</a:t>
            </a:r>
          </a:p>
          <a:p>
            <a:r>
              <a:rPr lang="tr-TR" dirty="0" smtClean="0"/>
              <a:t>Ciddi solunum yetmezliği </a:t>
            </a:r>
          </a:p>
          <a:p>
            <a:r>
              <a:rPr lang="tr-TR" dirty="0" smtClean="0"/>
              <a:t>Kalp yetmezliği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7626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fibrilasyonun</a:t>
            </a:r>
            <a:r>
              <a:rPr lang="tr-TR" b="1" dirty="0"/>
              <a:t> farmakolojik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Beta </a:t>
            </a:r>
            <a:r>
              <a:rPr lang="tr-TR" dirty="0" err="1" smtClean="0"/>
              <a:t>Blokerler</a:t>
            </a:r>
            <a:r>
              <a:rPr lang="tr-TR" dirty="0" smtClean="0"/>
              <a:t> (özellikle </a:t>
            </a:r>
            <a:r>
              <a:rPr lang="tr-TR" b="1" dirty="0" err="1" smtClean="0"/>
              <a:t>Metoprolol</a:t>
            </a:r>
            <a:r>
              <a:rPr lang="tr-TR" dirty="0" smtClean="0"/>
              <a:t> -</a:t>
            </a:r>
            <a:r>
              <a:rPr lang="tr-TR" b="1" dirty="0" smtClean="0"/>
              <a:t>BELOC</a:t>
            </a:r>
            <a:r>
              <a:rPr lang="tr-TR" dirty="0" smtClean="0"/>
              <a:t>)</a:t>
            </a:r>
          </a:p>
          <a:p>
            <a:pPr marL="0" indent="0" algn="ctr">
              <a:buNone/>
            </a:pPr>
            <a:endParaRPr lang="tr-TR" dirty="0" smtClean="0"/>
          </a:p>
          <a:p>
            <a:pPr algn="just"/>
            <a:r>
              <a:rPr lang="tr-TR" dirty="0"/>
              <a:t>Özellikle </a:t>
            </a:r>
            <a:r>
              <a:rPr lang="tr-TR" dirty="0">
                <a:solidFill>
                  <a:srgbClr val="FF0000"/>
                </a:solidFill>
              </a:rPr>
              <a:t>egzersize bağlı ve </a:t>
            </a:r>
            <a:r>
              <a:rPr lang="tr-TR" dirty="0" err="1">
                <a:solidFill>
                  <a:srgbClr val="FF0000"/>
                </a:solidFill>
              </a:rPr>
              <a:t>postoperatif</a:t>
            </a:r>
            <a:r>
              <a:rPr lang="tr-TR" dirty="0">
                <a:solidFill>
                  <a:srgbClr val="FF0000"/>
                </a:solidFill>
              </a:rPr>
              <a:t> dönemdeki </a:t>
            </a:r>
            <a:r>
              <a:rPr lang="tr-TR" dirty="0" err="1">
                <a:solidFill>
                  <a:srgbClr val="FF0000"/>
                </a:solidFill>
              </a:rPr>
              <a:t>AF’larda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etkilidir. </a:t>
            </a:r>
            <a:endParaRPr lang="tr-TR" dirty="0" smtClean="0"/>
          </a:p>
          <a:p>
            <a:pPr algn="just"/>
            <a:r>
              <a:rPr lang="tr-TR" dirty="0" smtClean="0"/>
              <a:t>Bir </a:t>
            </a:r>
            <a:r>
              <a:rPr lang="tr-TR" dirty="0"/>
              <a:t>diğer yararlı etkisi devamlı beta </a:t>
            </a:r>
            <a:r>
              <a:rPr lang="tr-TR" dirty="0" err="1"/>
              <a:t>bloker</a:t>
            </a:r>
            <a:r>
              <a:rPr lang="tr-TR" dirty="0"/>
              <a:t> kullanan hastalarda </a:t>
            </a:r>
            <a:r>
              <a:rPr lang="tr-TR" dirty="0" err="1"/>
              <a:t>nüks</a:t>
            </a:r>
            <a:r>
              <a:rPr lang="tr-TR" dirty="0"/>
              <a:t> sırasında </a:t>
            </a:r>
            <a:r>
              <a:rPr lang="tr-TR" dirty="0" err="1">
                <a:solidFill>
                  <a:srgbClr val="FF0000"/>
                </a:solidFill>
              </a:rPr>
              <a:t>ventrikül</a:t>
            </a:r>
            <a:r>
              <a:rPr lang="tr-TR" dirty="0">
                <a:solidFill>
                  <a:srgbClr val="FF0000"/>
                </a:solidFill>
              </a:rPr>
              <a:t> hızını kontrol </a:t>
            </a:r>
            <a:r>
              <a:rPr lang="tr-TR" dirty="0" smtClean="0">
                <a:solidFill>
                  <a:srgbClr val="FF0000"/>
                </a:solidFill>
              </a:rPr>
              <a:t>altına almasıdır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AF ataklarının tekrarlaması her zaman tedavinin tamamen yetersiz olduğu anlamına gelmez. </a:t>
            </a:r>
            <a:endParaRPr lang="tr-TR" dirty="0" smtClean="0"/>
          </a:p>
          <a:p>
            <a:pPr algn="just"/>
            <a:r>
              <a:rPr lang="tr-TR" dirty="0" err="1" smtClean="0"/>
              <a:t>Antiaritmik</a:t>
            </a:r>
            <a:r>
              <a:rPr lang="tr-TR" dirty="0" smtClean="0"/>
              <a:t> </a:t>
            </a:r>
            <a:r>
              <a:rPr lang="tr-TR" dirty="0"/>
              <a:t>ilaçlar bazı hastalarda </a:t>
            </a:r>
            <a:r>
              <a:rPr lang="tr-TR" dirty="0">
                <a:solidFill>
                  <a:srgbClr val="FF0000"/>
                </a:solidFill>
              </a:rPr>
              <a:t>AF atakların sıklığını, süresini, semptomları azaltırlar </a:t>
            </a:r>
            <a:r>
              <a:rPr lang="tr-TR" dirty="0"/>
              <a:t>ve bu nedenle uzun süre kullanılırlar.</a:t>
            </a:r>
          </a:p>
        </p:txBody>
      </p:sp>
    </p:spTree>
    <p:extLst>
      <p:ext uri="{BB962C8B-B14F-4D97-AF65-F5344CB8AC3E}">
        <p14:creationId xmlns:p14="http://schemas.microsoft.com/office/powerpoint/2010/main" val="3637310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fibrilasyonun</a:t>
            </a:r>
            <a:r>
              <a:rPr lang="tr-TR" b="1" dirty="0"/>
              <a:t> farmakolojik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/>
              <a:t>Beta </a:t>
            </a:r>
            <a:r>
              <a:rPr lang="tr-TR" b="1" dirty="0" err="1" smtClean="0"/>
              <a:t>Bloker</a:t>
            </a:r>
            <a:r>
              <a:rPr lang="tr-TR" dirty="0" err="1" smtClean="0"/>
              <a:t>’lerin</a:t>
            </a:r>
            <a:r>
              <a:rPr lang="tr-TR" dirty="0" smtClean="0"/>
              <a:t> yan etkileri:</a:t>
            </a:r>
          </a:p>
          <a:p>
            <a:pPr marL="0" indent="0" algn="ctr">
              <a:buNone/>
            </a:pPr>
            <a:endParaRPr lang="tr-TR" dirty="0" smtClean="0"/>
          </a:p>
          <a:p>
            <a:r>
              <a:rPr lang="tr-TR" dirty="0"/>
              <a:t>En </a:t>
            </a:r>
            <a:r>
              <a:rPr lang="tr-TR" dirty="0" smtClean="0"/>
              <a:t>önemli yan etkisi </a:t>
            </a:r>
            <a:r>
              <a:rPr lang="tr-TR" b="1" dirty="0" err="1" smtClean="0"/>
              <a:t>bradikardi</a:t>
            </a:r>
            <a:r>
              <a:rPr lang="tr-TR" dirty="0" smtClean="0"/>
              <a:t> ve </a:t>
            </a:r>
            <a:r>
              <a:rPr lang="tr-TR" b="1" dirty="0" err="1" smtClean="0"/>
              <a:t>hipotansiyon</a:t>
            </a:r>
            <a:r>
              <a:rPr lang="tr-TR" dirty="0" err="1" smtClean="0"/>
              <a:t>’dur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 smtClean="0"/>
              <a:t>Özellikle </a:t>
            </a:r>
            <a:r>
              <a:rPr lang="tr-TR" dirty="0"/>
              <a:t>sol </a:t>
            </a:r>
            <a:r>
              <a:rPr lang="tr-TR" dirty="0" err="1"/>
              <a:t>ventrikül</a:t>
            </a:r>
            <a:r>
              <a:rPr lang="tr-TR" dirty="0"/>
              <a:t> </a:t>
            </a:r>
            <a:r>
              <a:rPr lang="tr-TR" dirty="0" err="1"/>
              <a:t>disfonksiyonu</a:t>
            </a:r>
            <a:r>
              <a:rPr lang="tr-TR" dirty="0"/>
              <a:t> (EF&lt;%30) bulunan </a:t>
            </a:r>
            <a:r>
              <a:rPr lang="tr-TR" dirty="0" smtClean="0"/>
              <a:t>hastalarda dikkatli olunmalıdır.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vazokonstrüksiyon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98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Ventriküler</a:t>
            </a:r>
            <a:r>
              <a:rPr lang="tr-TR" b="1" dirty="0" smtClean="0"/>
              <a:t> </a:t>
            </a:r>
            <a:r>
              <a:rPr lang="tr-TR" b="1" dirty="0" err="1" smtClean="0"/>
              <a:t>Taşıkardi</a:t>
            </a:r>
            <a:r>
              <a:rPr lang="tr-TR" b="1" dirty="0" smtClean="0"/>
              <a:t>/</a:t>
            </a:r>
            <a:r>
              <a:rPr lang="tr-TR" b="1" dirty="0" err="1" smtClean="0"/>
              <a:t>Fibrilasyon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smtClean="0"/>
              <a:t>taşikardi, </a:t>
            </a:r>
            <a:r>
              <a:rPr lang="tr-TR" dirty="0"/>
              <a:t>kalbin karıncık ( </a:t>
            </a:r>
            <a:r>
              <a:rPr lang="tr-TR" dirty="0" err="1"/>
              <a:t>ventrikül</a:t>
            </a:r>
            <a:r>
              <a:rPr lang="tr-TR" dirty="0"/>
              <a:t> ) denen alt bölgelerinden kaynaklanan elektriksel bir problemden kaynaklanan hızlı bir </a:t>
            </a:r>
            <a:r>
              <a:rPr lang="tr-TR" dirty="0" err="1"/>
              <a:t>ritm</a:t>
            </a:r>
            <a:r>
              <a:rPr lang="tr-TR" dirty="0"/>
              <a:t> problemidir.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/>
              <a:t>ritm</a:t>
            </a:r>
            <a:r>
              <a:rPr lang="tr-TR" dirty="0"/>
              <a:t> problemi sırasında kalp dolmak için yeterli zamanı bulmadığı </a:t>
            </a:r>
            <a:r>
              <a:rPr lang="tr-TR"/>
              <a:t>için </a:t>
            </a:r>
            <a:r>
              <a:rPr lang="tr-TR" smtClean="0"/>
              <a:t>vücuda </a:t>
            </a:r>
            <a:r>
              <a:rPr lang="tr-TR" dirty="0"/>
              <a:t>yeteri kadar kan pompalayamaz. Bu baş dönmesi, sersemlik, çarpıntı gibi hafif belirtilere yol açabileceği gibi ani kalp ölümüne de sebep olabilir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r>
              <a:rPr lang="tr-TR" dirty="0"/>
              <a:t>Genel olarak bu </a:t>
            </a:r>
            <a:r>
              <a:rPr lang="tr-TR" dirty="0" err="1"/>
              <a:t>ritm</a:t>
            </a:r>
            <a:r>
              <a:rPr lang="tr-TR" dirty="0"/>
              <a:t> problemi; koroner arter hastalığı, kalp yetmezliği, kapak hastalığı ve elektrolit bozuklukları gibi durumlarda gelişir. </a:t>
            </a:r>
            <a:endParaRPr lang="tr-TR" dirty="0" smtClean="0"/>
          </a:p>
          <a:p>
            <a:pPr algn="just"/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/>
              <a:t>taşikardinin tedavisi sürekliliği, kişinin genel durumunun acilliği ve altta yatan hastalığa bağlı olarak değişkenlik gösterebilir. Bu durumlara göre ilaç, elektroşok ya da </a:t>
            </a:r>
            <a:r>
              <a:rPr lang="tr-TR" dirty="0" err="1"/>
              <a:t>ablasyon</a:t>
            </a:r>
            <a:r>
              <a:rPr lang="tr-TR" dirty="0"/>
              <a:t> tedavisi seçeneklerinden uygun olanı hastaya uygulanabilir.</a:t>
            </a:r>
          </a:p>
        </p:txBody>
      </p:sp>
    </p:spTree>
    <p:extLst>
      <p:ext uri="{BB962C8B-B14F-4D97-AF65-F5344CB8AC3E}">
        <p14:creationId xmlns:p14="http://schemas.microsoft.com/office/powerpoint/2010/main" val="817160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err="1"/>
              <a:t>Ventriküler</a:t>
            </a:r>
            <a:r>
              <a:rPr lang="tr-TR" sz="3200" b="1" dirty="0"/>
              <a:t> </a:t>
            </a:r>
            <a:r>
              <a:rPr lang="tr-TR" sz="3200" b="1" dirty="0" err="1" smtClean="0"/>
              <a:t>Taşıkardi</a:t>
            </a:r>
            <a:r>
              <a:rPr lang="tr-TR" sz="3200" b="1" dirty="0" smtClean="0"/>
              <a:t>/</a:t>
            </a:r>
            <a:r>
              <a:rPr lang="tr-TR" sz="3200" b="1" dirty="0" err="1" smtClean="0"/>
              <a:t>Fibrilasyon</a:t>
            </a:r>
            <a:r>
              <a:rPr lang="tr-TR" sz="3200" b="1" dirty="0" smtClean="0"/>
              <a:t> tedavisi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</a:t>
            </a:r>
            <a:r>
              <a:rPr lang="tr-TR" dirty="0"/>
              <a:t>R</a:t>
            </a:r>
            <a:r>
              <a:rPr lang="tr-TR" dirty="0" smtClean="0"/>
              <a:t>itim </a:t>
            </a:r>
            <a:r>
              <a:rPr lang="tr-TR" dirty="0"/>
              <a:t>düzenleyici ilaç </a:t>
            </a:r>
            <a:r>
              <a:rPr lang="tr-TR" dirty="0" smtClean="0"/>
              <a:t>tedavisi (</a:t>
            </a:r>
            <a:r>
              <a:rPr lang="tr-TR" dirty="0" err="1" smtClean="0"/>
              <a:t>Amiodarone</a:t>
            </a:r>
            <a:r>
              <a:rPr lang="tr-TR" dirty="0" smtClean="0"/>
              <a:t>/</a:t>
            </a:r>
            <a:r>
              <a:rPr lang="tr-TR" dirty="0" err="1" smtClean="0"/>
              <a:t>Cordarone</a:t>
            </a:r>
            <a:r>
              <a:rPr lang="tr-TR" dirty="0" smtClean="0"/>
              <a:t>, </a:t>
            </a:r>
            <a:r>
              <a:rPr lang="tr-TR" dirty="0" err="1"/>
              <a:t>L</a:t>
            </a:r>
            <a:r>
              <a:rPr lang="tr-TR" dirty="0" err="1" smtClean="0"/>
              <a:t>idokain</a:t>
            </a:r>
            <a:r>
              <a:rPr lang="tr-TR" dirty="0" smtClean="0"/>
              <a:t>/</a:t>
            </a:r>
            <a:r>
              <a:rPr lang="tr-TR" dirty="0" err="1" smtClean="0"/>
              <a:t>Aritmal</a:t>
            </a:r>
            <a:r>
              <a:rPr lang="tr-TR" dirty="0" smtClean="0"/>
              <a:t>)</a:t>
            </a:r>
          </a:p>
          <a:p>
            <a:r>
              <a:rPr lang="tr-TR" dirty="0" smtClean="0"/>
              <a:t>2. </a:t>
            </a:r>
            <a:r>
              <a:rPr lang="tr-TR" dirty="0" err="1"/>
              <a:t>A</a:t>
            </a:r>
            <a:r>
              <a:rPr lang="tr-TR" dirty="0" err="1" smtClean="0"/>
              <a:t>blasyon</a:t>
            </a:r>
            <a:r>
              <a:rPr lang="tr-TR" dirty="0" smtClean="0"/>
              <a:t> </a:t>
            </a:r>
            <a:r>
              <a:rPr lang="tr-TR" dirty="0"/>
              <a:t>tedavisi </a:t>
            </a:r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/>
              <a:t>İmplante</a:t>
            </a:r>
            <a:r>
              <a:rPr lang="tr-TR" dirty="0"/>
              <a:t> Edilebilen </a:t>
            </a:r>
            <a:r>
              <a:rPr lang="tr-TR" dirty="0" err="1"/>
              <a:t>Kardiyoverter</a:t>
            </a:r>
            <a:r>
              <a:rPr lang="tr-TR" dirty="0"/>
              <a:t> </a:t>
            </a:r>
            <a:r>
              <a:rPr lang="tr-TR" dirty="0" err="1" smtClean="0"/>
              <a:t>Defibrilatör</a:t>
            </a:r>
            <a:r>
              <a:rPr lang="tr-TR" dirty="0" smtClean="0"/>
              <a:t> (ICD)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705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EKG ile nelere bakabiliriz?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u="sng" dirty="0" smtClean="0"/>
              <a:t>EKG ile;</a:t>
            </a:r>
          </a:p>
          <a:p>
            <a:r>
              <a:rPr lang="tr-TR" altLang="tr-TR" b="1" dirty="0" smtClean="0">
                <a:solidFill>
                  <a:srgbClr val="FF0000"/>
                </a:solidFill>
              </a:rPr>
              <a:t>Kalbin ritim ve ileti bozuklukları belirlenir.</a:t>
            </a:r>
          </a:p>
          <a:p>
            <a:pPr marL="0" indent="0">
              <a:buNone/>
            </a:pPr>
            <a:endParaRPr lang="tr-TR" altLang="tr-TR" b="1" dirty="0" smtClean="0">
              <a:solidFill>
                <a:srgbClr val="FF0000"/>
              </a:solidFill>
            </a:endParaRPr>
          </a:p>
          <a:p>
            <a:r>
              <a:rPr lang="tr-TR" altLang="tr-TR" dirty="0" smtClean="0">
                <a:solidFill>
                  <a:srgbClr val="7030A0"/>
                </a:solidFill>
              </a:rPr>
              <a:t>Koroner </a:t>
            </a:r>
            <a:r>
              <a:rPr lang="tr-TR" altLang="tr-TR" dirty="0" err="1" smtClean="0">
                <a:solidFill>
                  <a:srgbClr val="7030A0"/>
                </a:solidFill>
              </a:rPr>
              <a:t>iskemi</a:t>
            </a:r>
            <a:r>
              <a:rPr lang="tr-TR" altLang="tr-TR" dirty="0" smtClean="0">
                <a:solidFill>
                  <a:srgbClr val="7030A0"/>
                </a:solidFill>
              </a:rPr>
              <a:t> veya </a:t>
            </a:r>
            <a:r>
              <a:rPr lang="tr-TR" altLang="tr-TR" dirty="0" err="1" smtClean="0">
                <a:solidFill>
                  <a:srgbClr val="7030A0"/>
                </a:solidFill>
              </a:rPr>
              <a:t>miyokard</a:t>
            </a:r>
            <a:r>
              <a:rPr lang="tr-TR" altLang="tr-TR" dirty="0" smtClean="0">
                <a:solidFill>
                  <a:srgbClr val="7030A0"/>
                </a:solidFill>
              </a:rPr>
              <a:t> enfarktüsü tanısı konulabilir.</a:t>
            </a:r>
          </a:p>
          <a:p>
            <a:pPr marL="0" indent="0">
              <a:buNone/>
            </a:pPr>
            <a:endParaRPr lang="tr-TR" altLang="tr-TR" dirty="0" smtClean="0">
              <a:solidFill>
                <a:srgbClr val="7030A0"/>
              </a:solidFill>
            </a:endParaRPr>
          </a:p>
          <a:p>
            <a:r>
              <a:rPr lang="tr-TR" altLang="tr-TR" dirty="0" smtClean="0"/>
              <a:t>Bazı kalp ilaçlarının etkileri ve elektrolit dengesizliği ( özellikle de </a:t>
            </a:r>
            <a:r>
              <a:rPr lang="tr-TR" altLang="tr-TR" b="1" dirty="0" smtClean="0"/>
              <a:t>potasyum eksikliği ve fazlalığı</a:t>
            </a:r>
            <a:r>
              <a:rPr lang="tr-TR" altLang="tr-TR" dirty="0" smtClean="0"/>
              <a:t>) hakkında bilgi edinilir.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634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Kalbin </a:t>
            </a:r>
            <a:r>
              <a:rPr lang="tr-TR" b="1" dirty="0"/>
              <a:t>elektrik iletim sistemi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88962"/>
            <a:ext cx="4427863" cy="3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8567"/>
            <a:ext cx="5607585" cy="41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3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Kalbin </a:t>
            </a:r>
            <a:r>
              <a:rPr lang="tr-TR" b="1" dirty="0"/>
              <a:t>elektrik iletim sistemi</a:t>
            </a:r>
            <a:endParaRPr lang="tr-TR" dirty="0"/>
          </a:p>
        </p:txBody>
      </p:sp>
      <p:pic>
        <p:nvPicPr>
          <p:cNvPr id="4" name="Picture 26" descr="heart_on_bk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" y="1839818"/>
            <a:ext cx="4263528" cy="446183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40" descr="heart_on_b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3417" y="1839818"/>
            <a:ext cx="4307594" cy="4560982"/>
          </a:xfrm>
          <a:prstGeom prst="rect">
            <a:avLst/>
          </a:prstGeom>
          <a:ln w="57150">
            <a:solidFill>
              <a:srgbClr val="99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19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Kalbin elektrik iletim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tr-TR" altLang="tr-TR" b="1" dirty="0"/>
              <a:t>SİNÜS DÜĞÜMÜ </a:t>
            </a:r>
            <a:endParaRPr lang="en-US" altLang="tr-TR" dirty="0"/>
          </a:p>
          <a:p>
            <a:endParaRPr lang="tr-TR" altLang="tr-TR" dirty="0"/>
          </a:p>
          <a:p>
            <a:r>
              <a:rPr lang="tr-TR" altLang="tr-TR" dirty="0" smtClean="0"/>
              <a:t>Sinüs düğümü, kalbin </a:t>
            </a:r>
            <a:r>
              <a:rPr lang="tr-TR" altLang="tr-TR" dirty="0"/>
              <a:t>“</a:t>
            </a:r>
            <a:r>
              <a:rPr lang="tr-TR" altLang="tr-TR" b="1" dirty="0"/>
              <a:t>doğal </a:t>
            </a:r>
            <a:r>
              <a:rPr lang="tr-TR" altLang="tr-TR" b="1" dirty="0" err="1"/>
              <a:t>pacemaker</a:t>
            </a:r>
            <a:r>
              <a:rPr lang="tr-TR" altLang="tr-TR" dirty="0" err="1"/>
              <a:t>”idir</a:t>
            </a:r>
            <a:endParaRPr lang="tr-TR" altLang="tr-TR" dirty="0"/>
          </a:p>
          <a:p>
            <a:pPr>
              <a:buNone/>
            </a:pPr>
            <a:r>
              <a:rPr lang="en-US" altLang="tr-TR" dirty="0"/>
              <a:t> </a:t>
            </a:r>
            <a:endParaRPr lang="tr-TR" altLang="tr-TR" dirty="0"/>
          </a:p>
          <a:p>
            <a:r>
              <a:rPr lang="tr-TR" altLang="tr-TR" dirty="0"/>
              <a:t>Normal koşullar altında, </a:t>
            </a:r>
            <a:r>
              <a:rPr lang="tr-TR" altLang="tr-TR" b="1" dirty="0"/>
              <a:t>60–100/</a:t>
            </a:r>
            <a:r>
              <a:rPr lang="tr-TR" altLang="tr-TR" b="1" dirty="0" err="1"/>
              <a:t>dk</a:t>
            </a:r>
            <a:r>
              <a:rPr lang="tr-TR" altLang="tr-TR" dirty="0"/>
              <a:t> uyaran </a:t>
            </a:r>
            <a:r>
              <a:rPr lang="tr-TR" altLang="tr-TR" dirty="0" smtClean="0"/>
              <a:t>çıkarır</a:t>
            </a:r>
          </a:p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Sinüs Düğümünden AV kavşağa gelen ileti, his demetini ve sağ/sol dalları geçerek 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purkinje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lifleri aracılığı ile tüm </a:t>
            </a:r>
            <a:r>
              <a:rPr lang="tr-TR" altLang="tr-TR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ventrikülleri</a:t>
            </a:r>
            <a:r>
              <a:rPr lang="tr-TR" altLang="tr-T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uyarır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alt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045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EKG DERİVASYONLARI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 (DI, DII, DIII)</a:t>
            </a:r>
          </a:p>
          <a:p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Unipolar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Derivasyonları (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Horizantal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Prekordiyal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Göğüs) derivasyonlar (V1,V2,V3,V4,V5,V6)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477652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508</TotalTime>
  <Words>1685</Words>
  <Application>Microsoft Office PowerPoint</Application>
  <PresentationFormat>Geniş ekran</PresentationFormat>
  <Paragraphs>227</Paragraphs>
  <Slides>48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48</vt:i4>
      </vt:variant>
    </vt:vector>
  </HeadingPairs>
  <TitlesOfParts>
    <vt:vector size="56" baseType="lpstr">
      <vt:lpstr>Arial</vt:lpstr>
      <vt:lpstr>Times New Roman</vt:lpstr>
      <vt:lpstr>Trebuchet MS</vt:lpstr>
      <vt:lpstr>Wingdings</vt:lpstr>
      <vt:lpstr>Wingdings 3</vt:lpstr>
      <vt:lpstr>Kristal</vt:lpstr>
      <vt:lpstr>Photo Editor Fotoğrafı</vt:lpstr>
      <vt:lpstr>Bit Eşlem Resmi</vt:lpstr>
      <vt:lpstr>Temel EKG bilgisi, Aritmiler ve tedavi seçenekleri</vt:lpstr>
      <vt:lpstr> Temel EKG bilgisi ve yorumlama  </vt:lpstr>
      <vt:lpstr>EKG ne işe yarar?</vt:lpstr>
      <vt:lpstr>EKG ile ilgili kavramlar</vt:lpstr>
      <vt:lpstr>EKG ile nelere bakabiliriz?</vt:lpstr>
      <vt:lpstr>Kalbin elektrik iletim sistemi</vt:lpstr>
      <vt:lpstr>Kalbin elektrik iletim sistemi</vt:lpstr>
      <vt:lpstr>Kalbin elektrik iletim sistemi</vt:lpstr>
      <vt:lpstr>EKG DERİVASYONLARI</vt:lpstr>
      <vt:lpstr>Bipolar Ekstremite Derivasyonları</vt:lpstr>
      <vt:lpstr>Bipolar Ekstremite Derivasyonları</vt:lpstr>
      <vt:lpstr>Bipolar Ekstremite Derivasyonları</vt:lpstr>
      <vt:lpstr>Unipolar Ekstremite Derivasyonları</vt:lpstr>
      <vt:lpstr>Unipolar Ekstremite Derivasyonları</vt:lpstr>
      <vt:lpstr>Horizantal derivasyonlar</vt:lpstr>
      <vt:lpstr>Doğru bir EKG çekimi nasıl yapılmalıdır?</vt:lpstr>
      <vt:lpstr>EKG değerlendirmesi</vt:lpstr>
      <vt:lpstr>Normal bir EKG nasıl olmalıdır?</vt:lpstr>
      <vt:lpstr>Normal bir EKG nasıl olmalıdır?</vt:lpstr>
      <vt:lpstr>Temel EKG bilgisi ve yorumlama</vt:lpstr>
      <vt:lpstr>Normal bir EKG nasıl olmalıdır?</vt:lpstr>
      <vt:lpstr>Normal bir EKG nasıl olmalıdır?</vt:lpstr>
      <vt:lpstr>Temel EKG bilgisi ve yorumlama</vt:lpstr>
      <vt:lpstr>Sinüs bradikardisi nedir?</vt:lpstr>
      <vt:lpstr>Temel EKG bilgisi ve yorumlama</vt:lpstr>
      <vt:lpstr>Sinüs taşıkardisi</vt:lpstr>
      <vt:lpstr>Taşıkardiler</vt:lpstr>
      <vt:lpstr>Temel EKG bilgisi ve yorumlama</vt:lpstr>
      <vt:lpstr>PowerPoint Sunusu</vt:lpstr>
      <vt:lpstr>Atriyal Fibrilasyon </vt:lpstr>
      <vt:lpstr>Atriyal Fibrilasyon </vt:lpstr>
      <vt:lpstr>Atriyal Fibrilasyon </vt:lpstr>
      <vt:lpstr>GENİŞ QRS’Lİ DÜZENLİ TAŞİKARDİ (VENTRİKÜLER TAŞİKARDİ)</vt:lpstr>
      <vt:lpstr>GENİŞ QRS’Lİ DÜZENSİZ TAŞİKARDİ (Torsades de Pointes) </vt:lpstr>
      <vt:lpstr>VENTRİKÜLER FİBRİLASYON (VF) </vt:lpstr>
      <vt:lpstr>Atriyal Fibrilasyon tedavisi</vt:lpstr>
      <vt:lpstr>Atriyal fibrilasyonda (AF) tedavi seçenekleri  Sinüs ritminin sağlanması ve korunması</vt:lpstr>
      <vt:lpstr>Atriyal fibrilasyonda (AF) tedavi seçenekleri  Ventrikül hızının kontrolü ve antikoagülasyon</vt:lpstr>
      <vt:lpstr>Kardiyoversiyon</vt:lpstr>
      <vt:lpstr>Elektriksel kardiyoversiyon</vt:lpstr>
      <vt:lpstr>Transvenöz (internal) kardiyoversiyon</vt:lpstr>
      <vt:lpstr>Atriyal fibrilasyonun farmakolojik veya elektriksel kardiyoversiyonu için öneriler</vt:lpstr>
      <vt:lpstr>Atriyal fibrilasyonun farmakolojik tedavisi</vt:lpstr>
      <vt:lpstr>Atriyal fibrilasyonun farmakolojik tedavisi</vt:lpstr>
      <vt:lpstr>Atriyal fibrilasyonun farmakolojik tedavisi</vt:lpstr>
      <vt:lpstr>Atriyal fibrilasyonun farmakolojik tedavisi</vt:lpstr>
      <vt:lpstr>Ventriküler Taşıkardi/Fibrilasyon</vt:lpstr>
      <vt:lpstr>Ventriküler Taşıkardi/Fibrilasyon tedavisi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EKG bilgisi ve yorumlama</dc:title>
  <dc:creator>İhsan Alur</dc:creator>
  <cp:lastModifiedBy>İhsan Alur</cp:lastModifiedBy>
  <cp:revision>165</cp:revision>
  <dcterms:created xsi:type="dcterms:W3CDTF">2022-07-18T14:17:08Z</dcterms:created>
  <dcterms:modified xsi:type="dcterms:W3CDTF">2022-09-07T05:27:28Z</dcterms:modified>
</cp:coreProperties>
</file>