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70" r:id="rId13"/>
    <p:sldId id="271" r:id="rId14"/>
    <p:sldId id="272" r:id="rId15"/>
    <p:sldId id="266" r:id="rId16"/>
    <p:sldId id="268" r:id="rId17"/>
    <p:sldId id="269" r:id="rId18"/>
    <p:sldId id="273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78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68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020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19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76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9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67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28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22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65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91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2AA3-5146-4820-90DE-49280F7EEC05}" type="datetimeFigureOut">
              <a:rPr lang="tr-TR" smtClean="0"/>
              <a:t>21.11.2022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88313-F716-4873-AA95-583EEFB842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80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Kan Gazı Değerlendirme, sonuç çıkarımı ve çözümler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sz="4800" b="1" dirty="0" smtClean="0"/>
          </a:p>
          <a:p>
            <a:r>
              <a:rPr lang="tr-TR" sz="4800" b="1" dirty="0" smtClean="0"/>
              <a:t>Op. Dr. İhsan ALUR</a:t>
            </a:r>
            <a:endParaRPr lang="tr-TR" sz="4800" b="1" dirty="0"/>
          </a:p>
        </p:txBody>
      </p:sp>
    </p:spTree>
    <p:extLst>
      <p:ext uri="{BB962C8B-B14F-4D97-AF65-F5344CB8AC3E}">
        <p14:creationId xmlns:p14="http://schemas.microsoft.com/office/powerpoint/2010/main" val="118458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Kan Gazı parametrelerinin hesaplamasında oluşabilecek hatalar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• Alınan kanın </a:t>
            </a:r>
            <a:r>
              <a:rPr lang="tr-TR" dirty="0" err="1" smtClean="0"/>
              <a:t>venöz</a:t>
            </a:r>
            <a:r>
              <a:rPr lang="tr-TR" dirty="0" smtClean="0"/>
              <a:t> olması,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• Yüksek oranda </a:t>
            </a:r>
            <a:r>
              <a:rPr lang="tr-TR" dirty="0" err="1" smtClean="0"/>
              <a:t>heparinizasyon</a:t>
            </a:r>
            <a:r>
              <a:rPr lang="tr-TR" dirty="0" smtClean="0"/>
              <a:t> (PaCO</a:t>
            </a:r>
            <a:r>
              <a:rPr lang="tr-TR" baseline="-25000" dirty="0" smtClean="0"/>
              <a:t>2</a:t>
            </a:r>
            <a:r>
              <a:rPr lang="tr-TR" dirty="0" smtClean="0"/>
              <a:t> ↓),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• Kan örneğinin soğuk zincir içerisinde taşınmaması,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• </a:t>
            </a:r>
            <a:r>
              <a:rPr lang="tr-TR" dirty="0" err="1" smtClean="0"/>
              <a:t>Hipotermik</a:t>
            </a:r>
            <a:r>
              <a:rPr lang="tr-TR" dirty="0" smtClean="0"/>
              <a:t> hastalar          </a:t>
            </a:r>
            <a:r>
              <a:rPr lang="tr-TR" dirty="0" smtClean="0"/>
              <a:t>   PaCO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 smtClean="0"/>
              <a:t>hatalı olarak düşük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• </a:t>
            </a:r>
            <a:r>
              <a:rPr lang="tr-TR" dirty="0" err="1" smtClean="0"/>
              <a:t>Hipertermik</a:t>
            </a:r>
            <a:r>
              <a:rPr lang="tr-TR" dirty="0" smtClean="0"/>
              <a:t> hastalar                    PaCO</a:t>
            </a:r>
            <a:r>
              <a:rPr lang="tr-TR" baseline="-25000" dirty="0" smtClean="0"/>
              <a:t>2</a:t>
            </a:r>
            <a:r>
              <a:rPr lang="tr-TR" dirty="0" smtClean="0"/>
              <a:t> hatalı olarak yüksek </a:t>
            </a:r>
            <a:r>
              <a:rPr lang="tr-TR" sz="3600" b="1" dirty="0" smtClean="0">
                <a:solidFill>
                  <a:srgbClr val="FF0000"/>
                </a:solidFill>
              </a:rPr>
              <a:t>ölçülebilir!!!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5" name="Sağ Ok 4"/>
          <p:cNvSpPr/>
          <p:nvPr/>
        </p:nvSpPr>
        <p:spPr>
          <a:xfrm>
            <a:off x="3938155" y="4260272"/>
            <a:ext cx="613063" cy="259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4021282" y="5060373"/>
            <a:ext cx="1122218" cy="311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069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Kan Gazı Parametreleri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b="1" dirty="0" err="1" smtClean="0">
                <a:solidFill>
                  <a:srgbClr val="FF0000"/>
                </a:solidFill>
              </a:rPr>
              <a:t>Asid</a:t>
            </a:r>
            <a:r>
              <a:rPr lang="tr-TR" b="1" dirty="0" smtClean="0">
                <a:solidFill>
                  <a:srgbClr val="FF0000"/>
                </a:solidFill>
              </a:rPr>
              <a:t>-Baz Parametreleri</a:t>
            </a:r>
            <a:r>
              <a:rPr lang="tr-TR" b="1" dirty="0" smtClean="0"/>
              <a:t> </a:t>
            </a:r>
          </a:p>
          <a:p>
            <a:pPr marL="0" indent="0" algn="ctr">
              <a:buNone/>
            </a:pPr>
            <a:r>
              <a:rPr lang="tr-TR" sz="4000" dirty="0" smtClean="0"/>
              <a:t>•</a:t>
            </a:r>
            <a:r>
              <a:rPr lang="tr-TR" sz="4000" dirty="0" err="1" smtClean="0"/>
              <a:t>pH</a:t>
            </a:r>
            <a:r>
              <a:rPr lang="tr-TR" sz="4000" dirty="0" smtClean="0"/>
              <a:t> </a:t>
            </a:r>
          </a:p>
          <a:p>
            <a:pPr marL="0" indent="0" algn="ctr">
              <a:buNone/>
            </a:pPr>
            <a:r>
              <a:rPr lang="tr-TR" sz="4000" dirty="0" smtClean="0"/>
              <a:t>     •PCO</a:t>
            </a:r>
            <a:r>
              <a:rPr lang="tr-TR" sz="4000" baseline="-25000" dirty="0" smtClean="0"/>
              <a:t>2</a:t>
            </a:r>
            <a:r>
              <a:rPr lang="tr-TR" sz="4000" dirty="0" smtClean="0"/>
              <a:t> </a:t>
            </a:r>
          </a:p>
          <a:p>
            <a:pPr marL="0" indent="0" algn="ctr">
              <a:buNone/>
            </a:pPr>
            <a:r>
              <a:rPr lang="tr-TR" sz="4000" dirty="0" smtClean="0"/>
              <a:t>     •HCO</a:t>
            </a:r>
            <a:r>
              <a:rPr lang="tr-TR" sz="4000" baseline="-25000" dirty="0"/>
              <a:t>3</a:t>
            </a:r>
            <a:endParaRPr lang="tr-TR" sz="4000" dirty="0" smtClean="0"/>
          </a:p>
          <a:p>
            <a:pPr marL="0" indent="0" algn="ctr">
              <a:buNone/>
            </a:pPr>
            <a:r>
              <a:rPr lang="tr-TR" b="1" dirty="0" err="1" smtClean="0">
                <a:solidFill>
                  <a:srgbClr val="FF0000"/>
                </a:solidFill>
              </a:rPr>
              <a:t>Oksijenasyon</a:t>
            </a:r>
            <a:r>
              <a:rPr lang="tr-TR" b="1" dirty="0" smtClean="0">
                <a:solidFill>
                  <a:srgbClr val="FF0000"/>
                </a:solidFill>
              </a:rPr>
              <a:t> Parametreleri </a:t>
            </a:r>
          </a:p>
          <a:p>
            <a:pPr marL="0" indent="0" algn="ctr">
              <a:buNone/>
            </a:pPr>
            <a:r>
              <a:rPr lang="tr-TR" dirty="0" smtClean="0"/>
              <a:t> </a:t>
            </a:r>
            <a:r>
              <a:rPr lang="tr-TR" sz="4000" dirty="0" smtClean="0"/>
              <a:t>•PO</a:t>
            </a:r>
            <a:r>
              <a:rPr lang="tr-TR" sz="4000" baseline="-25000" dirty="0"/>
              <a:t>2</a:t>
            </a:r>
            <a:r>
              <a:rPr lang="tr-TR" sz="4000" dirty="0"/>
              <a:t> </a:t>
            </a:r>
            <a:r>
              <a:rPr lang="tr-TR" sz="4000" dirty="0" smtClean="0"/>
              <a:t> </a:t>
            </a:r>
          </a:p>
          <a:p>
            <a:pPr marL="0" indent="0" algn="ctr">
              <a:buNone/>
            </a:pPr>
            <a:r>
              <a:rPr lang="tr-TR" sz="4000" dirty="0" smtClean="0"/>
              <a:t> •SO</a:t>
            </a:r>
            <a:r>
              <a:rPr lang="tr-TR" sz="4000" baseline="-25000" dirty="0"/>
              <a:t>2</a:t>
            </a:r>
            <a:r>
              <a:rPr lang="tr-TR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8178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Asid</a:t>
            </a:r>
            <a:r>
              <a:rPr lang="tr-TR" b="1" dirty="0" smtClean="0"/>
              <a:t>-Baz ne demektir?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/>
              <a:t>• Bir solüsyonun </a:t>
            </a:r>
            <a:r>
              <a:rPr lang="tr-TR" sz="4000" dirty="0" err="1">
                <a:solidFill>
                  <a:srgbClr val="FF0000"/>
                </a:solidFill>
              </a:rPr>
              <a:t>asiditesi</a:t>
            </a:r>
            <a:r>
              <a:rPr lang="tr-TR" dirty="0"/>
              <a:t> ortamdaki </a:t>
            </a:r>
            <a:r>
              <a:rPr lang="tr-TR" sz="3600" dirty="0">
                <a:solidFill>
                  <a:srgbClr val="FF0000"/>
                </a:solidFill>
              </a:rPr>
              <a:t>H+ konsantrasyonu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ile belirlenir ve </a:t>
            </a:r>
            <a:r>
              <a:rPr lang="tr-TR" dirty="0" err="1"/>
              <a:t>pH</a:t>
            </a:r>
            <a:r>
              <a:rPr lang="tr-TR" dirty="0"/>
              <a:t> değeri ile ölçülür.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• </a:t>
            </a:r>
            <a:r>
              <a:rPr lang="tr-TR" dirty="0" err="1"/>
              <a:t>pH</a:t>
            </a:r>
            <a:r>
              <a:rPr lang="tr-TR" dirty="0"/>
              <a:t>, </a:t>
            </a:r>
            <a:r>
              <a:rPr lang="tr-TR" dirty="0" err="1"/>
              <a:t>mol</a:t>
            </a:r>
            <a:r>
              <a:rPr lang="tr-TR" dirty="0"/>
              <a:t>/L cinsinden ortamdaki H+ </a:t>
            </a:r>
            <a:r>
              <a:rPr lang="tr-TR" dirty="0" err="1"/>
              <a:t>konsatrasyonunun</a:t>
            </a:r>
            <a:r>
              <a:rPr lang="tr-TR" dirty="0"/>
              <a:t> negatif logaritmasıdır.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Bir solüsyona H+ veren maddelere asit (</a:t>
            </a:r>
            <a:r>
              <a:rPr lang="tr-TR" dirty="0" err="1"/>
              <a:t>HCl</a:t>
            </a:r>
            <a:r>
              <a:rPr lang="tr-TR" dirty="0"/>
              <a:t> veya H2CO3 )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Bir solüsyondan H+ alan maddelere baz (Cl- yada HCO3 - )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Suyun </a:t>
            </a:r>
            <a:r>
              <a:rPr lang="tr-TR" dirty="0" err="1"/>
              <a:t>pH</a:t>
            </a:r>
            <a:r>
              <a:rPr lang="tr-TR" dirty="0"/>
              <a:t> değeri olan 7,0 nötr olarak kabul edilir.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Fizyolojik </a:t>
            </a:r>
            <a:r>
              <a:rPr lang="tr-TR" dirty="0" err="1"/>
              <a:t>pH</a:t>
            </a:r>
            <a:r>
              <a:rPr lang="tr-TR" dirty="0"/>
              <a:t> değeri ise 7,4’tür.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 smtClean="0"/>
              <a:t>pH</a:t>
            </a:r>
            <a:r>
              <a:rPr lang="tr-TR" dirty="0" smtClean="0"/>
              <a:t> </a:t>
            </a:r>
            <a:r>
              <a:rPr lang="tr-TR" dirty="0"/>
              <a:t>= 1/</a:t>
            </a:r>
            <a:r>
              <a:rPr lang="tr-TR" dirty="0" err="1"/>
              <a:t>log</a:t>
            </a:r>
            <a:r>
              <a:rPr lang="tr-TR" dirty="0"/>
              <a:t> [</a:t>
            </a:r>
            <a:r>
              <a:rPr lang="tr-TR" dirty="0" smtClean="0"/>
              <a:t>H+]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9745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Asid</a:t>
            </a:r>
            <a:r>
              <a:rPr lang="tr-TR" b="1" dirty="0" smtClean="0"/>
              <a:t>-Baz Dengesi nasıl sağlanır?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Vücutta </a:t>
            </a:r>
            <a:r>
              <a:rPr lang="tr-TR" dirty="0"/>
              <a:t>asit-baz dengesini sağlamak için; </a:t>
            </a:r>
            <a:endParaRPr lang="tr-TR" dirty="0" smtClean="0"/>
          </a:p>
          <a:p>
            <a:r>
              <a:rPr lang="tr-TR" dirty="0" err="1" smtClean="0"/>
              <a:t>Volatil</a:t>
            </a:r>
            <a:r>
              <a:rPr lang="tr-TR" dirty="0" smtClean="0"/>
              <a:t> </a:t>
            </a:r>
            <a:r>
              <a:rPr lang="tr-TR" dirty="0"/>
              <a:t>asit (CO2 </a:t>
            </a:r>
            <a:r>
              <a:rPr lang="tr-TR" dirty="0" smtClean="0"/>
              <a:t>)                          </a:t>
            </a:r>
            <a:r>
              <a:rPr lang="tr-TR" dirty="0"/>
              <a:t>Akciğer ile </a:t>
            </a:r>
            <a:r>
              <a:rPr lang="tr-TR" dirty="0" err="1"/>
              <a:t>regüle</a:t>
            </a:r>
            <a:r>
              <a:rPr lang="tr-TR" dirty="0"/>
              <a:t> edilir. </a:t>
            </a:r>
            <a:endParaRPr lang="tr-TR" dirty="0" smtClean="0"/>
          </a:p>
          <a:p>
            <a:r>
              <a:rPr lang="tr-TR" dirty="0" err="1" smtClean="0"/>
              <a:t>Non-volatil</a:t>
            </a:r>
            <a:r>
              <a:rPr lang="tr-TR" dirty="0" smtClean="0"/>
              <a:t> asit                             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ekskresyon</a:t>
            </a:r>
            <a:r>
              <a:rPr lang="tr-TR" dirty="0"/>
              <a:t> ile </a:t>
            </a:r>
            <a:r>
              <a:rPr lang="tr-TR" dirty="0" err="1"/>
              <a:t>regüle</a:t>
            </a:r>
            <a:r>
              <a:rPr lang="tr-TR" dirty="0"/>
              <a:t> edilir.</a:t>
            </a:r>
          </a:p>
        </p:txBody>
      </p:sp>
      <p:sp>
        <p:nvSpPr>
          <p:cNvPr id="5" name="Sağ Ok 4"/>
          <p:cNvSpPr/>
          <p:nvPr/>
        </p:nvSpPr>
        <p:spPr>
          <a:xfrm>
            <a:off x="3844636" y="2317172"/>
            <a:ext cx="1683328" cy="446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3844636" y="2898918"/>
            <a:ext cx="1683328" cy="478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647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Asid</a:t>
            </a:r>
            <a:r>
              <a:rPr lang="tr-TR" b="1" dirty="0"/>
              <a:t>-Baz Dengesi nasıl sağlanır?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 kanındaki en temel ve en güçlü tampon sistemi </a:t>
            </a:r>
            <a:r>
              <a:rPr lang="tr-TR" sz="4400" b="1" dirty="0">
                <a:solidFill>
                  <a:srgbClr val="FF0000"/>
                </a:solidFill>
              </a:rPr>
              <a:t>Karbonik asit/Bikarbonat tampon sistemi</a:t>
            </a:r>
            <a:r>
              <a:rPr lang="tr-TR" dirty="0"/>
              <a:t>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09" y="3522518"/>
            <a:ext cx="10058400" cy="113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62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Asidemi (ASİDOZ) </a:t>
            </a:r>
            <a:r>
              <a:rPr lang="tr-TR" b="1" dirty="0" smtClean="0"/>
              <a:t>/ </a:t>
            </a:r>
            <a:r>
              <a:rPr lang="tr-TR" b="1" dirty="0" err="1" smtClean="0">
                <a:solidFill>
                  <a:srgbClr val="0070C0"/>
                </a:solidFill>
              </a:rPr>
              <a:t>Alkalemi</a:t>
            </a:r>
            <a:r>
              <a:rPr lang="tr-TR" b="1" dirty="0" smtClean="0">
                <a:solidFill>
                  <a:srgbClr val="0070C0"/>
                </a:solidFill>
              </a:rPr>
              <a:t> (ALKALOZ)</a:t>
            </a:r>
            <a:br>
              <a:rPr lang="tr-TR" b="1" dirty="0" smtClean="0">
                <a:solidFill>
                  <a:srgbClr val="0070C0"/>
                </a:solidFill>
              </a:rPr>
            </a:br>
            <a:r>
              <a:rPr lang="tr-TR" b="1" dirty="0" smtClean="0"/>
              <a:t>nasıl anlaşılır?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tr-TR" b="1" dirty="0" err="1" smtClean="0">
                <a:solidFill>
                  <a:srgbClr val="FF0000"/>
                </a:solidFill>
              </a:rPr>
              <a:t>pH</a:t>
            </a:r>
            <a:r>
              <a:rPr lang="tr-TR" b="1" dirty="0" smtClean="0">
                <a:solidFill>
                  <a:srgbClr val="FF0000"/>
                </a:solidFill>
              </a:rPr>
              <a:t> &lt; 7,35 </a:t>
            </a:r>
            <a:r>
              <a:rPr lang="tr-TR" dirty="0" smtClean="0"/>
              <a:t>…Asidemi (en az bir </a:t>
            </a:r>
            <a:r>
              <a:rPr lang="tr-TR" dirty="0" err="1" smtClean="0"/>
              <a:t>asidoz</a:t>
            </a:r>
            <a:r>
              <a:rPr lang="tr-TR" dirty="0" smtClean="0"/>
              <a:t> tablosu)</a:t>
            </a:r>
          </a:p>
          <a:p>
            <a:pPr algn="ctr">
              <a:lnSpc>
                <a:spcPct val="150000"/>
              </a:lnSpc>
            </a:pPr>
            <a:r>
              <a:rPr lang="tr-TR" dirty="0" smtClean="0"/>
              <a:t> Ya </a:t>
            </a:r>
            <a:r>
              <a:rPr lang="tr-TR" b="1" dirty="0" smtClean="0">
                <a:solidFill>
                  <a:srgbClr val="FF0000"/>
                </a:solidFill>
              </a:rPr>
              <a:t>asit artışı </a:t>
            </a:r>
            <a:r>
              <a:rPr lang="tr-TR" dirty="0" smtClean="0"/>
              <a:t>veya </a:t>
            </a:r>
            <a:r>
              <a:rPr lang="tr-TR" b="1" dirty="0" smtClean="0">
                <a:solidFill>
                  <a:srgbClr val="FF0000"/>
                </a:solidFill>
              </a:rPr>
              <a:t>alkali kaybı </a:t>
            </a:r>
            <a:r>
              <a:rPr lang="tr-TR" dirty="0" smtClean="0"/>
              <a:t>vardır. </a:t>
            </a:r>
            <a:endParaRPr lang="tr-TR" dirty="0"/>
          </a:p>
          <a:p>
            <a:pPr algn="ctr">
              <a:lnSpc>
                <a:spcPct val="150000"/>
              </a:lnSpc>
            </a:pPr>
            <a:r>
              <a:rPr lang="tr-TR" dirty="0" smtClean="0"/>
              <a:t>HCO</a:t>
            </a:r>
            <a:r>
              <a:rPr lang="tr-TR" baseline="-25000" dirty="0" smtClean="0"/>
              <a:t>3    </a:t>
            </a:r>
            <a:r>
              <a:rPr lang="tr-TR" dirty="0" smtClean="0"/>
              <a:t> : </a:t>
            </a:r>
            <a:r>
              <a:rPr lang="tr-TR" b="1" dirty="0" err="1" smtClean="0">
                <a:solidFill>
                  <a:srgbClr val="FF0000"/>
                </a:solidFill>
              </a:rPr>
              <a:t>Metabolik</a:t>
            </a:r>
            <a:r>
              <a:rPr lang="tr-TR" dirty="0" smtClean="0"/>
              <a:t>, P</a:t>
            </a:r>
            <a:r>
              <a:rPr lang="tr-TR" dirty="0"/>
              <a:t>CO</a:t>
            </a:r>
            <a:r>
              <a:rPr lang="tr-TR" baseline="-25000" dirty="0"/>
              <a:t>2</a:t>
            </a:r>
            <a:r>
              <a:rPr lang="tr-TR" dirty="0" smtClean="0"/>
              <a:t>     : </a:t>
            </a:r>
            <a:r>
              <a:rPr lang="tr-TR" b="1" dirty="0" err="1" smtClean="0">
                <a:solidFill>
                  <a:srgbClr val="FF0000"/>
                </a:solidFill>
              </a:rPr>
              <a:t>Respiratuvar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b="1" dirty="0" err="1" smtClean="0">
                <a:solidFill>
                  <a:srgbClr val="0070C0"/>
                </a:solidFill>
              </a:rPr>
              <a:t>pH</a:t>
            </a:r>
            <a:r>
              <a:rPr lang="tr-TR" b="1" dirty="0" smtClean="0">
                <a:solidFill>
                  <a:srgbClr val="0070C0"/>
                </a:solidFill>
              </a:rPr>
              <a:t> &gt; 7,45 </a:t>
            </a:r>
            <a:r>
              <a:rPr lang="tr-TR" dirty="0" smtClean="0"/>
              <a:t>…</a:t>
            </a:r>
            <a:r>
              <a:rPr lang="tr-TR" dirty="0" err="1" smtClean="0"/>
              <a:t>Alkalemi</a:t>
            </a:r>
            <a:r>
              <a:rPr lang="tr-TR" dirty="0" smtClean="0"/>
              <a:t> (en az bir </a:t>
            </a:r>
            <a:r>
              <a:rPr lang="tr-TR" dirty="0" err="1" smtClean="0"/>
              <a:t>alkaloz</a:t>
            </a:r>
            <a:r>
              <a:rPr lang="tr-TR" dirty="0" smtClean="0"/>
              <a:t> tablosu) </a:t>
            </a:r>
          </a:p>
          <a:p>
            <a:pPr algn="ctr">
              <a:lnSpc>
                <a:spcPct val="150000"/>
              </a:lnSpc>
            </a:pPr>
            <a:r>
              <a:rPr lang="tr-TR" dirty="0" smtClean="0"/>
              <a:t>Ya </a:t>
            </a:r>
            <a:r>
              <a:rPr lang="tr-TR" b="1" dirty="0" smtClean="0">
                <a:solidFill>
                  <a:srgbClr val="FF0000"/>
                </a:solidFill>
              </a:rPr>
              <a:t>asit kaybı </a:t>
            </a:r>
            <a:r>
              <a:rPr lang="tr-TR" dirty="0" smtClean="0"/>
              <a:t>ya da </a:t>
            </a:r>
            <a:r>
              <a:rPr lang="tr-TR" b="1" dirty="0" smtClean="0">
                <a:solidFill>
                  <a:srgbClr val="FF0000"/>
                </a:solidFill>
              </a:rPr>
              <a:t>baz artışı </a:t>
            </a:r>
            <a:r>
              <a:rPr lang="tr-TR" dirty="0" smtClean="0"/>
              <a:t>vardır. </a:t>
            </a:r>
          </a:p>
          <a:p>
            <a:pPr algn="ctr">
              <a:lnSpc>
                <a:spcPct val="150000"/>
              </a:lnSpc>
            </a:pPr>
            <a:r>
              <a:rPr lang="tr-TR" dirty="0" smtClean="0"/>
              <a:t> HCO</a:t>
            </a:r>
            <a:r>
              <a:rPr lang="tr-TR" baseline="-25000" dirty="0" smtClean="0"/>
              <a:t>3   </a:t>
            </a:r>
            <a:r>
              <a:rPr lang="tr-TR" dirty="0" smtClean="0"/>
              <a:t> : </a:t>
            </a:r>
            <a:r>
              <a:rPr lang="tr-TR" b="1" dirty="0" err="1" smtClean="0">
                <a:solidFill>
                  <a:srgbClr val="FF0000"/>
                </a:solidFill>
              </a:rPr>
              <a:t>Metabolik</a:t>
            </a:r>
            <a:r>
              <a:rPr lang="tr-TR" dirty="0" smtClean="0"/>
              <a:t>, P</a:t>
            </a:r>
            <a:r>
              <a:rPr lang="tr-TR" dirty="0"/>
              <a:t>CO</a:t>
            </a:r>
            <a:r>
              <a:rPr lang="tr-TR" baseline="-25000" dirty="0"/>
              <a:t>2</a:t>
            </a:r>
            <a:r>
              <a:rPr lang="tr-TR" dirty="0" smtClean="0"/>
              <a:t>   : </a:t>
            </a:r>
            <a:r>
              <a:rPr lang="tr-TR" b="1" dirty="0" err="1" smtClean="0">
                <a:solidFill>
                  <a:srgbClr val="FF0000"/>
                </a:solidFill>
              </a:rPr>
              <a:t>Respiratuvar</a:t>
            </a:r>
            <a:r>
              <a:rPr lang="tr-TR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tr-TR" dirty="0" smtClean="0"/>
              <a:t>Beklenen </a:t>
            </a:r>
            <a:r>
              <a:rPr lang="tr-TR" dirty="0" err="1" smtClean="0"/>
              <a:t>kompansasyon</a:t>
            </a:r>
            <a:r>
              <a:rPr lang="tr-TR" dirty="0" smtClean="0"/>
              <a:t> olmazsa </a:t>
            </a:r>
            <a:r>
              <a:rPr lang="tr-TR" b="1" dirty="0" smtClean="0">
                <a:solidFill>
                  <a:srgbClr val="FF0000"/>
                </a:solidFill>
              </a:rPr>
              <a:t>mix tip asit baz bozukluğu </a:t>
            </a:r>
            <a:r>
              <a:rPr lang="tr-TR" dirty="0" smtClean="0"/>
              <a:t>olur</a:t>
            </a:r>
            <a:endParaRPr lang="tr-TR" dirty="0"/>
          </a:p>
        </p:txBody>
      </p:sp>
      <p:sp>
        <p:nvSpPr>
          <p:cNvPr id="5" name="Aşağı Ok 4"/>
          <p:cNvSpPr/>
          <p:nvPr/>
        </p:nvSpPr>
        <p:spPr>
          <a:xfrm>
            <a:off x="4353791" y="3127663"/>
            <a:ext cx="322118" cy="550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Yukarı Ok 5"/>
          <p:cNvSpPr/>
          <p:nvPr/>
        </p:nvSpPr>
        <p:spPr>
          <a:xfrm>
            <a:off x="6754091" y="3127663"/>
            <a:ext cx="353291" cy="55071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>
            <a:off x="6681354" y="4831773"/>
            <a:ext cx="353291" cy="644236"/>
          </a:xfrm>
          <a:prstGeom prst="downArrow">
            <a:avLst>
              <a:gd name="adj1" fmla="val 50000"/>
              <a:gd name="adj2" fmla="val 44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karı Ok 8"/>
          <p:cNvSpPr/>
          <p:nvPr/>
        </p:nvSpPr>
        <p:spPr>
          <a:xfrm>
            <a:off x="4353791" y="4831773"/>
            <a:ext cx="322118" cy="6442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87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35083"/>
            <a:ext cx="10515600" cy="155560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Asidemi (ASİDOZ) </a:t>
            </a:r>
            <a:r>
              <a:rPr lang="tr-TR" b="1" dirty="0" smtClean="0"/>
              <a:t>/ </a:t>
            </a:r>
            <a:r>
              <a:rPr lang="tr-TR" b="1" dirty="0" err="1" smtClean="0">
                <a:solidFill>
                  <a:srgbClr val="0070C0"/>
                </a:solidFill>
              </a:rPr>
              <a:t>Alkalemi</a:t>
            </a:r>
            <a:r>
              <a:rPr lang="tr-TR" b="1" dirty="0" smtClean="0">
                <a:solidFill>
                  <a:srgbClr val="0070C0"/>
                </a:solidFill>
              </a:rPr>
              <a:t> (ALKALOZ)</a:t>
            </a:r>
            <a:br>
              <a:rPr lang="tr-TR" b="1" dirty="0" smtClean="0">
                <a:solidFill>
                  <a:srgbClr val="0070C0"/>
                </a:solidFill>
              </a:rPr>
            </a:b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NEDEN ÖNEMLİDİR?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Asidemi </a:t>
            </a:r>
          </a:p>
          <a:p>
            <a:pPr algn="ctr"/>
            <a:r>
              <a:rPr lang="tr-TR" dirty="0" smtClean="0"/>
              <a:t> </a:t>
            </a:r>
            <a:r>
              <a:rPr lang="tr-TR" dirty="0" err="1" smtClean="0"/>
              <a:t>Asistoli</a:t>
            </a:r>
            <a:r>
              <a:rPr lang="tr-TR" dirty="0" smtClean="0"/>
              <a:t> </a:t>
            </a:r>
          </a:p>
          <a:p>
            <a:pPr algn="ctr"/>
            <a:r>
              <a:rPr lang="tr-TR" dirty="0" err="1" smtClean="0"/>
              <a:t>Kollaps</a:t>
            </a:r>
            <a:r>
              <a:rPr lang="tr-TR" dirty="0" smtClean="0"/>
              <a:t> </a:t>
            </a:r>
          </a:p>
          <a:p>
            <a:pPr algn="ctr"/>
            <a:r>
              <a:rPr lang="tr-TR" dirty="0" smtClean="0"/>
              <a:t>Ölüm </a:t>
            </a:r>
          </a:p>
          <a:p>
            <a:pPr algn="ctr"/>
            <a:r>
              <a:rPr lang="tr-TR" sz="3600" b="1" dirty="0" err="1" smtClean="0">
                <a:solidFill>
                  <a:srgbClr val="0070C0"/>
                </a:solidFill>
              </a:rPr>
              <a:t>Alkalemi</a:t>
            </a:r>
            <a:r>
              <a:rPr lang="tr-TR" dirty="0" smtClean="0"/>
              <a:t> </a:t>
            </a:r>
          </a:p>
          <a:p>
            <a:pPr algn="ctr"/>
            <a:r>
              <a:rPr lang="tr-TR" dirty="0" err="1" smtClean="0"/>
              <a:t>Tetani</a:t>
            </a:r>
            <a:r>
              <a:rPr lang="tr-TR" dirty="0" smtClean="0"/>
              <a:t> </a:t>
            </a:r>
          </a:p>
          <a:p>
            <a:pPr algn="ctr"/>
            <a:r>
              <a:rPr lang="tr-TR" dirty="0" smtClean="0"/>
              <a:t>Aritmi </a:t>
            </a:r>
            <a:endParaRPr lang="tr-TR" dirty="0"/>
          </a:p>
          <a:p>
            <a:pPr algn="ctr"/>
            <a:r>
              <a:rPr lang="tr-TR" dirty="0" smtClean="0"/>
              <a:t>Ölüm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244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Pa</a:t>
            </a:r>
            <a:r>
              <a:rPr lang="tr-TR" dirty="0"/>
              <a:t> </a:t>
            </a:r>
            <a:r>
              <a:rPr lang="tr-TR" sz="4800" b="1" dirty="0"/>
              <a:t>O</a:t>
            </a:r>
            <a:r>
              <a:rPr lang="tr-TR" sz="4800" b="1" baseline="-25000" dirty="0"/>
              <a:t>2</a:t>
            </a:r>
            <a:r>
              <a:rPr lang="tr-TR" b="1" dirty="0" smtClean="0"/>
              <a:t> normal değeri kaç olmalıdır?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tr-TR" dirty="0"/>
          </a:p>
          <a:p>
            <a:pPr algn="ctr">
              <a:lnSpc>
                <a:spcPct val="170000"/>
              </a:lnSpc>
            </a:pPr>
            <a:r>
              <a:rPr lang="tr-TR" sz="7300" b="1" dirty="0" err="1" smtClean="0"/>
              <a:t>Pa</a:t>
            </a:r>
            <a:r>
              <a:rPr lang="tr-TR" sz="5400" dirty="0"/>
              <a:t> </a:t>
            </a:r>
            <a:r>
              <a:rPr lang="tr-TR" sz="7300" b="1" dirty="0"/>
              <a:t>O</a:t>
            </a:r>
            <a:r>
              <a:rPr lang="tr-TR" sz="7300" b="1" baseline="-25000" dirty="0"/>
              <a:t>2</a:t>
            </a:r>
            <a:r>
              <a:rPr lang="tr-TR" sz="5100" dirty="0" smtClean="0"/>
              <a:t> </a:t>
            </a:r>
            <a:r>
              <a:rPr lang="tr-TR" sz="3200" dirty="0"/>
              <a:t>	</a:t>
            </a:r>
          </a:p>
          <a:p>
            <a:pPr algn="ctr">
              <a:lnSpc>
                <a:spcPct val="170000"/>
              </a:lnSpc>
            </a:pPr>
            <a:r>
              <a:rPr lang="tr-TR" sz="3200" dirty="0"/>
              <a:t>&gt;80 </a:t>
            </a:r>
            <a:r>
              <a:rPr lang="tr-TR" sz="3200" dirty="0" err="1"/>
              <a:t>mmHg</a:t>
            </a:r>
            <a:r>
              <a:rPr lang="tr-TR" sz="3200" dirty="0"/>
              <a:t> 	</a:t>
            </a:r>
            <a:r>
              <a:rPr lang="tr-TR" sz="3200" dirty="0" smtClean="0"/>
              <a:t>            Normal </a:t>
            </a:r>
            <a:r>
              <a:rPr lang="tr-TR" sz="3200" dirty="0"/>
              <a:t>	</a:t>
            </a:r>
          </a:p>
          <a:p>
            <a:pPr algn="ctr">
              <a:lnSpc>
                <a:spcPct val="170000"/>
              </a:lnSpc>
            </a:pPr>
            <a:r>
              <a:rPr lang="tr-TR" sz="3200" dirty="0"/>
              <a:t>60-79 </a:t>
            </a:r>
            <a:r>
              <a:rPr lang="tr-TR" sz="3200" dirty="0" err="1"/>
              <a:t>mmHg</a:t>
            </a:r>
            <a:r>
              <a:rPr lang="tr-TR" sz="3200" dirty="0"/>
              <a:t> 	Hafif </a:t>
            </a:r>
            <a:r>
              <a:rPr lang="tr-TR" sz="3200" dirty="0" err="1"/>
              <a:t>Hipoksemi</a:t>
            </a:r>
            <a:r>
              <a:rPr lang="tr-TR" sz="3200" dirty="0"/>
              <a:t> 	</a:t>
            </a:r>
          </a:p>
          <a:p>
            <a:pPr algn="ctr">
              <a:lnSpc>
                <a:spcPct val="170000"/>
              </a:lnSpc>
            </a:pPr>
            <a:r>
              <a:rPr lang="tr-TR" sz="3200" dirty="0"/>
              <a:t>40-59 </a:t>
            </a:r>
            <a:r>
              <a:rPr lang="tr-TR" sz="3200" dirty="0" err="1"/>
              <a:t>mmHg</a:t>
            </a:r>
            <a:r>
              <a:rPr lang="tr-TR" sz="3200" dirty="0"/>
              <a:t> 	Orta </a:t>
            </a:r>
            <a:r>
              <a:rPr lang="tr-TR" sz="3200" dirty="0" err="1"/>
              <a:t>Hipoksemi</a:t>
            </a:r>
            <a:r>
              <a:rPr lang="tr-TR" sz="3200" dirty="0"/>
              <a:t> 	</a:t>
            </a:r>
          </a:p>
          <a:p>
            <a:pPr algn="ctr">
              <a:lnSpc>
                <a:spcPct val="170000"/>
              </a:lnSpc>
            </a:pPr>
            <a:r>
              <a:rPr lang="tr-TR" sz="3200" b="1" dirty="0">
                <a:solidFill>
                  <a:srgbClr val="FF0000"/>
                </a:solidFill>
              </a:rPr>
              <a:t>&lt; 40 </a:t>
            </a:r>
            <a:r>
              <a:rPr lang="tr-TR" sz="3200" b="1" dirty="0" err="1">
                <a:solidFill>
                  <a:srgbClr val="FF0000"/>
                </a:solidFill>
              </a:rPr>
              <a:t>mmHg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	</a:t>
            </a:r>
            <a:r>
              <a:rPr lang="tr-TR" sz="3200" b="1" dirty="0">
                <a:solidFill>
                  <a:srgbClr val="FF0000"/>
                </a:solidFill>
              </a:rPr>
              <a:t>Ağır </a:t>
            </a:r>
            <a:r>
              <a:rPr lang="tr-TR" sz="3200" b="1" dirty="0" err="1">
                <a:solidFill>
                  <a:srgbClr val="FF0000"/>
                </a:solidFill>
              </a:rPr>
              <a:t>Hipoksemi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	</a:t>
            </a:r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6500" b="1" dirty="0" smtClean="0"/>
              <a:t>s</a:t>
            </a:r>
            <a:r>
              <a:rPr lang="tr-TR" sz="4400" dirty="0"/>
              <a:t> </a:t>
            </a:r>
            <a:r>
              <a:rPr lang="tr-TR" sz="7300" b="1" dirty="0"/>
              <a:t>O</a:t>
            </a:r>
            <a:r>
              <a:rPr lang="tr-TR" sz="7300" b="1" baseline="-25000" dirty="0"/>
              <a:t>2</a:t>
            </a:r>
            <a:r>
              <a:rPr lang="tr-TR" sz="6500" b="1" dirty="0" smtClean="0"/>
              <a:t> </a:t>
            </a:r>
            <a:r>
              <a:rPr lang="tr-TR" sz="6500" b="1" dirty="0"/>
              <a:t>% 95 - %99 </a:t>
            </a:r>
            <a:endParaRPr lang="tr-TR" sz="65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20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Arteriyel</a:t>
            </a:r>
            <a:r>
              <a:rPr lang="tr-TR" b="1" dirty="0" smtClean="0"/>
              <a:t> ve </a:t>
            </a:r>
            <a:r>
              <a:rPr lang="tr-TR" b="1" dirty="0" err="1" smtClean="0"/>
              <a:t>Venöz</a:t>
            </a:r>
            <a:r>
              <a:rPr lang="tr-TR" b="1" dirty="0" smtClean="0"/>
              <a:t> kan gazı farkı nasıl anlaşılır?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err="1" smtClean="0"/>
              <a:t>Arteriyel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Venöz</a:t>
            </a:r>
            <a:r>
              <a:rPr lang="tr-TR" dirty="0"/>
              <a:t> Kan Gazı Farkı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                           </a:t>
            </a:r>
            <a:r>
              <a:rPr lang="tr-TR" sz="4000" dirty="0" err="1">
                <a:solidFill>
                  <a:srgbClr val="FF0000"/>
                </a:solidFill>
              </a:rPr>
              <a:t>A</a:t>
            </a:r>
            <a:r>
              <a:rPr lang="tr-TR" sz="4000" dirty="0" err="1" smtClean="0">
                <a:solidFill>
                  <a:srgbClr val="FF0000"/>
                </a:solidFill>
              </a:rPr>
              <a:t>rteryel</a:t>
            </a:r>
            <a:r>
              <a:rPr lang="tr-TR" dirty="0" smtClean="0">
                <a:solidFill>
                  <a:srgbClr val="FF0000"/>
                </a:solidFill>
              </a:rPr>
              <a:t>  </a:t>
            </a:r>
            <a:r>
              <a:rPr lang="tr-TR" dirty="0" smtClean="0"/>
              <a:t>                                          </a:t>
            </a:r>
            <a:r>
              <a:rPr lang="tr-TR" sz="4400" dirty="0" err="1">
                <a:solidFill>
                  <a:srgbClr val="0070C0"/>
                </a:solidFill>
              </a:rPr>
              <a:t>V</a:t>
            </a:r>
            <a:r>
              <a:rPr lang="tr-TR" sz="4400" dirty="0" err="1" smtClean="0">
                <a:solidFill>
                  <a:srgbClr val="0070C0"/>
                </a:solidFill>
              </a:rPr>
              <a:t>enöz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</a:p>
          <a:p>
            <a:r>
              <a:rPr lang="tr-TR" dirty="0" err="1" smtClean="0"/>
              <a:t>pH</a:t>
            </a:r>
            <a:r>
              <a:rPr lang="tr-TR" dirty="0" smtClean="0"/>
              <a:t>                    7.35 </a:t>
            </a:r>
            <a:r>
              <a:rPr lang="tr-TR" dirty="0"/>
              <a:t>– 7.45 </a:t>
            </a:r>
            <a:r>
              <a:rPr lang="tr-TR" dirty="0" smtClean="0"/>
              <a:t>                                          7.31 </a:t>
            </a:r>
            <a:r>
              <a:rPr lang="tr-TR" dirty="0"/>
              <a:t>– 7.41 </a:t>
            </a:r>
            <a:endParaRPr lang="tr-TR" dirty="0" smtClean="0"/>
          </a:p>
          <a:p>
            <a:r>
              <a:rPr lang="tr-TR" dirty="0" smtClean="0"/>
              <a:t>HCO</a:t>
            </a:r>
            <a:r>
              <a:rPr lang="tr-TR" baseline="-25000" dirty="0"/>
              <a:t>3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sz="1800" dirty="0" err="1"/>
              <a:t>mEq</a:t>
            </a:r>
            <a:r>
              <a:rPr lang="tr-TR" sz="1800" dirty="0"/>
              <a:t>/L</a:t>
            </a:r>
            <a:r>
              <a:rPr lang="tr-TR" dirty="0"/>
              <a:t>) </a:t>
            </a:r>
            <a:r>
              <a:rPr lang="tr-TR" dirty="0" smtClean="0"/>
              <a:t>      22 </a:t>
            </a:r>
            <a:r>
              <a:rPr lang="tr-TR" dirty="0"/>
              <a:t>– 24 </a:t>
            </a:r>
            <a:r>
              <a:rPr lang="tr-TR" dirty="0" smtClean="0"/>
              <a:t>                                                   24 </a:t>
            </a:r>
            <a:r>
              <a:rPr lang="tr-TR" dirty="0"/>
              <a:t>– 28 </a:t>
            </a:r>
            <a:endParaRPr lang="tr-TR" dirty="0" smtClean="0"/>
          </a:p>
          <a:p>
            <a:r>
              <a:rPr lang="tr-TR" dirty="0" smtClean="0"/>
              <a:t>pCO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sz="1800" dirty="0" err="1"/>
              <a:t>mmHg</a:t>
            </a:r>
            <a:r>
              <a:rPr lang="tr-TR" dirty="0"/>
              <a:t>) </a:t>
            </a:r>
            <a:r>
              <a:rPr lang="tr-TR" dirty="0" smtClean="0"/>
              <a:t>      35 </a:t>
            </a:r>
            <a:r>
              <a:rPr lang="tr-TR" dirty="0"/>
              <a:t>– </a:t>
            </a:r>
            <a:r>
              <a:rPr lang="tr-TR" dirty="0" smtClean="0"/>
              <a:t>45                                                    </a:t>
            </a:r>
            <a:r>
              <a:rPr lang="tr-TR" dirty="0"/>
              <a:t>41 – 51 </a:t>
            </a:r>
            <a:endParaRPr lang="tr-TR" dirty="0" smtClean="0"/>
          </a:p>
          <a:p>
            <a:r>
              <a:rPr lang="tr-TR" dirty="0" smtClean="0"/>
              <a:t>pO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sz="1800" dirty="0" err="1"/>
              <a:t>mmHg</a:t>
            </a:r>
            <a:r>
              <a:rPr lang="tr-TR" dirty="0"/>
              <a:t>) </a:t>
            </a:r>
            <a:r>
              <a:rPr lang="tr-TR" dirty="0" smtClean="0"/>
              <a:t>        &gt; </a:t>
            </a:r>
            <a:r>
              <a:rPr lang="tr-TR" dirty="0"/>
              <a:t>80 </a:t>
            </a:r>
            <a:r>
              <a:rPr lang="tr-TR" dirty="0" smtClean="0"/>
              <a:t>                                                         35 </a:t>
            </a:r>
            <a:r>
              <a:rPr lang="tr-TR" dirty="0"/>
              <a:t>– 45 </a:t>
            </a:r>
            <a:endParaRPr lang="tr-TR" dirty="0" smtClean="0"/>
          </a:p>
          <a:p>
            <a:r>
              <a:rPr lang="tr-TR" dirty="0" smtClean="0"/>
              <a:t>sO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/>
              <a:t>(%) </a:t>
            </a:r>
            <a:r>
              <a:rPr lang="tr-TR" dirty="0" smtClean="0"/>
              <a:t>             95 </a:t>
            </a:r>
            <a:r>
              <a:rPr lang="tr-TR" dirty="0"/>
              <a:t>– 97 </a:t>
            </a:r>
            <a:r>
              <a:rPr lang="tr-TR" dirty="0" smtClean="0"/>
              <a:t>                                                    55 </a:t>
            </a:r>
            <a:r>
              <a:rPr lang="tr-TR" dirty="0"/>
              <a:t>– 70</a:t>
            </a:r>
          </a:p>
        </p:txBody>
      </p:sp>
    </p:spTree>
    <p:extLst>
      <p:ext uri="{BB962C8B-B14F-4D97-AF65-F5344CB8AC3E}">
        <p14:creationId xmlns:p14="http://schemas.microsoft.com/office/powerpoint/2010/main" val="3768665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Örnek kan gazı yorumlama</a:t>
            </a:r>
            <a:endParaRPr lang="tr-TR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682" y="1825624"/>
            <a:ext cx="3584863" cy="5032375"/>
          </a:xfrm>
        </p:spPr>
      </p:pic>
      <p:sp>
        <p:nvSpPr>
          <p:cNvPr id="5" name="Dikdörtgen 4"/>
          <p:cNvSpPr/>
          <p:nvPr/>
        </p:nvSpPr>
        <p:spPr>
          <a:xfrm>
            <a:off x="4873336" y="2805546"/>
            <a:ext cx="519546" cy="166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25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Kan Gazı Analizi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Kan gazı</a:t>
            </a:r>
            <a:r>
              <a:rPr lang="tr-TR" dirty="0"/>
              <a:t> analizi, esas olarak </a:t>
            </a:r>
            <a:r>
              <a:rPr lang="tr-TR" b="1" dirty="0">
                <a:solidFill>
                  <a:srgbClr val="FF0000"/>
                </a:solidFill>
              </a:rPr>
              <a:t>kanda bulunan oksijen ve karbondioksit </a:t>
            </a:r>
            <a:r>
              <a:rPr lang="tr-TR" dirty="0"/>
              <a:t>gibi </a:t>
            </a:r>
            <a:r>
              <a:rPr lang="tr-TR" b="1" dirty="0">
                <a:solidFill>
                  <a:srgbClr val="FF0000"/>
                </a:solidFill>
              </a:rPr>
              <a:t>gazların kısmi basınçları</a:t>
            </a:r>
            <a:r>
              <a:rPr lang="tr-TR" dirty="0"/>
              <a:t>nın ve bunun yanında </a:t>
            </a:r>
            <a:r>
              <a:rPr lang="tr-TR" b="1" dirty="0"/>
              <a:t>kan</a:t>
            </a:r>
            <a:r>
              <a:rPr lang="tr-TR" dirty="0"/>
              <a:t> </a:t>
            </a:r>
            <a:r>
              <a:rPr lang="tr-TR" b="1" dirty="0" err="1">
                <a:solidFill>
                  <a:srgbClr val="FF0000"/>
                </a:solidFill>
              </a:rPr>
              <a:t>pH</a:t>
            </a:r>
            <a:r>
              <a:rPr lang="tr-TR" dirty="0" err="1"/>
              <a:t>'sının</a:t>
            </a:r>
            <a:r>
              <a:rPr lang="tr-TR" dirty="0"/>
              <a:t> ölçümü ile </a:t>
            </a:r>
            <a:r>
              <a:rPr lang="tr-TR" b="1" dirty="0">
                <a:solidFill>
                  <a:srgbClr val="FF0000"/>
                </a:solidFill>
              </a:rPr>
              <a:t>bikarbonat değeri</a:t>
            </a:r>
            <a:r>
              <a:rPr lang="tr-TR" dirty="0"/>
              <a:t>nin ve </a:t>
            </a:r>
            <a:r>
              <a:rPr lang="tr-TR" b="1" dirty="0">
                <a:solidFill>
                  <a:srgbClr val="FF0000"/>
                </a:solidFill>
              </a:rPr>
              <a:t>oksijen </a:t>
            </a:r>
            <a:r>
              <a:rPr lang="tr-TR" b="1" dirty="0" err="1">
                <a:solidFill>
                  <a:srgbClr val="FF0000"/>
                </a:solidFill>
              </a:rPr>
              <a:t>saturasyonu</a:t>
            </a:r>
            <a:r>
              <a:rPr lang="tr-TR" dirty="0" err="1"/>
              <a:t>nun</a:t>
            </a:r>
            <a:r>
              <a:rPr lang="tr-TR" dirty="0"/>
              <a:t> hesaplanması ve böylece hastada </a:t>
            </a:r>
            <a:r>
              <a:rPr lang="tr-TR" b="1" dirty="0" err="1">
                <a:solidFill>
                  <a:srgbClr val="FF0000"/>
                </a:solidFill>
              </a:rPr>
              <a:t>hipoksemi</a:t>
            </a:r>
            <a:r>
              <a:rPr lang="tr-TR" b="1" dirty="0">
                <a:solidFill>
                  <a:srgbClr val="FF0000"/>
                </a:solidFill>
              </a:rPr>
              <a:t>, </a:t>
            </a:r>
            <a:r>
              <a:rPr lang="tr-TR" b="1" dirty="0" err="1">
                <a:solidFill>
                  <a:srgbClr val="FF0000"/>
                </a:solidFill>
              </a:rPr>
              <a:t>asidoz</a:t>
            </a:r>
            <a:r>
              <a:rPr lang="tr-TR" dirty="0"/>
              <a:t> veya </a:t>
            </a:r>
            <a:r>
              <a:rPr lang="tr-TR" b="1" dirty="0" err="1">
                <a:solidFill>
                  <a:srgbClr val="FF0000"/>
                </a:solidFill>
              </a:rPr>
              <a:t>alkaloz</a:t>
            </a:r>
            <a:r>
              <a:rPr lang="tr-TR" dirty="0" err="1"/>
              <a:t>un</a:t>
            </a:r>
            <a:r>
              <a:rPr lang="tr-TR" dirty="0"/>
              <a:t> olup olmadığının anlaşılmasında kullanılan bir testtir.</a:t>
            </a:r>
          </a:p>
        </p:txBody>
      </p:sp>
    </p:spTree>
    <p:extLst>
      <p:ext uri="{BB962C8B-B14F-4D97-AF65-F5344CB8AC3E}">
        <p14:creationId xmlns:p14="http://schemas.microsoft.com/office/powerpoint/2010/main" val="1498088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Örnek kan gazı yorumlama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491" y="1548246"/>
            <a:ext cx="3345873" cy="5309754"/>
          </a:xfrm>
        </p:spPr>
      </p:pic>
      <p:sp>
        <p:nvSpPr>
          <p:cNvPr id="6" name="Dikdörtgen 5"/>
          <p:cNvSpPr/>
          <p:nvPr/>
        </p:nvSpPr>
        <p:spPr>
          <a:xfrm>
            <a:off x="5902036" y="2878282"/>
            <a:ext cx="955964" cy="36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648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Örnek kan gazı yorumlama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82" y="1825624"/>
            <a:ext cx="2956991" cy="5105111"/>
          </a:xfrm>
        </p:spPr>
      </p:pic>
    </p:spTree>
    <p:extLst>
      <p:ext uri="{BB962C8B-B14F-4D97-AF65-F5344CB8AC3E}">
        <p14:creationId xmlns:p14="http://schemas.microsoft.com/office/powerpoint/2010/main" val="532934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Örnek kan gazı yorumlama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92" y="1690688"/>
            <a:ext cx="3310282" cy="5167312"/>
          </a:xfrm>
        </p:spPr>
      </p:pic>
      <p:sp>
        <p:nvSpPr>
          <p:cNvPr id="5" name="Dikdörtgen 4"/>
          <p:cNvSpPr/>
          <p:nvPr/>
        </p:nvSpPr>
        <p:spPr>
          <a:xfrm>
            <a:off x="5725391" y="3377045"/>
            <a:ext cx="727364" cy="270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896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Örnek kan gazı yorumlama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056" y="1690688"/>
            <a:ext cx="3040118" cy="5167312"/>
          </a:xfrm>
        </p:spPr>
      </p:pic>
    </p:spTree>
    <p:extLst>
      <p:ext uri="{BB962C8B-B14F-4D97-AF65-F5344CB8AC3E}">
        <p14:creationId xmlns:p14="http://schemas.microsoft.com/office/powerpoint/2010/main" val="174656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Niçin Arter Kan Gazı alınır?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Oksijen tedavi </a:t>
            </a:r>
            <a:r>
              <a:rPr lang="tr-TR" dirty="0" err="1" smtClean="0"/>
              <a:t>endikasyon</a:t>
            </a:r>
            <a:r>
              <a:rPr lang="tr-TR" dirty="0" smtClean="0"/>
              <a:t> ve takibinin belirlenmesini,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Yoğun bakım gerektiren hastaların değerlendirilmesi,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Tedavinin planlanması ve başarı etkinliğinin derecelendirilmesi, 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Ventilatörün</a:t>
            </a:r>
            <a:r>
              <a:rPr lang="tr-TR" dirty="0" smtClean="0"/>
              <a:t> ayarlanması ve yönetimi,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Diyaliz gerekliliğinin değerlendirilmesi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31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Kan Gazı neden önemlidir?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Vücutta bütün </a:t>
            </a:r>
            <a:r>
              <a:rPr lang="tr-TR" dirty="0" err="1" smtClean="0"/>
              <a:t>metabolik</a:t>
            </a:r>
            <a:r>
              <a:rPr lang="tr-TR" dirty="0" smtClean="0"/>
              <a:t> olaylar dar </a:t>
            </a:r>
            <a:r>
              <a:rPr lang="tr-TR" dirty="0" err="1" smtClean="0"/>
              <a:t>pH</a:t>
            </a:r>
            <a:r>
              <a:rPr lang="tr-TR" dirty="0" smtClean="0"/>
              <a:t> sınırları </a:t>
            </a:r>
            <a:r>
              <a:rPr lang="tr-TR" dirty="0"/>
              <a:t>içinde (Normal arter kanında </a:t>
            </a:r>
            <a:r>
              <a:rPr lang="tr-TR" sz="4000" b="1" dirty="0" err="1">
                <a:solidFill>
                  <a:srgbClr val="FF0000"/>
                </a:solidFill>
              </a:rPr>
              <a:t>pH</a:t>
            </a:r>
            <a:r>
              <a:rPr lang="tr-TR" sz="4000" b="1" dirty="0">
                <a:solidFill>
                  <a:srgbClr val="FF0000"/>
                </a:solidFill>
              </a:rPr>
              <a:t> 7.35 ile 7.45 </a:t>
            </a:r>
            <a:r>
              <a:rPr lang="tr-TR" dirty="0" smtClean="0"/>
              <a:t>arasında) gerçekleşir. </a:t>
            </a:r>
          </a:p>
          <a:p>
            <a:r>
              <a:rPr lang="tr-TR" dirty="0" smtClean="0"/>
              <a:t>Bu sınırlardan sapmalar olduğunda, </a:t>
            </a:r>
          </a:p>
          <a:p>
            <a:r>
              <a:rPr lang="tr-TR" dirty="0" smtClean="0"/>
              <a:t>Enzim aktivitelerinde, </a:t>
            </a:r>
          </a:p>
          <a:p>
            <a:r>
              <a:rPr lang="tr-TR" dirty="0" smtClean="0"/>
              <a:t>Elektrolit dengesinde, </a:t>
            </a:r>
          </a:p>
          <a:p>
            <a:r>
              <a:rPr lang="tr-TR" dirty="0" smtClean="0"/>
              <a:t>Başta solunum, kardiyak ve santral sinir sistemi olmak üzere organ sistemlerinde (</a:t>
            </a:r>
            <a:r>
              <a:rPr lang="tr-TR" dirty="0" err="1" smtClean="0">
                <a:solidFill>
                  <a:srgbClr val="FF0000"/>
                </a:solidFill>
              </a:rPr>
              <a:t>Kardiyodepresyon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vazodilatasyon</a:t>
            </a:r>
            <a:r>
              <a:rPr lang="tr-TR" dirty="0" smtClean="0"/>
              <a:t>) </a:t>
            </a:r>
          </a:p>
          <a:p>
            <a:r>
              <a:rPr lang="tr-TR" dirty="0" smtClean="0"/>
              <a:t>İlaçların farmakolojisinde (</a:t>
            </a:r>
            <a:r>
              <a:rPr lang="tr-TR" dirty="0" smtClean="0">
                <a:solidFill>
                  <a:srgbClr val="FF0000"/>
                </a:solidFill>
              </a:rPr>
              <a:t>KC </a:t>
            </a:r>
            <a:r>
              <a:rPr lang="tr-TR" dirty="0" err="1" smtClean="0">
                <a:solidFill>
                  <a:srgbClr val="FF0000"/>
                </a:solidFill>
              </a:rPr>
              <a:t>detoksifikasyonu</a:t>
            </a:r>
            <a:r>
              <a:rPr lang="tr-TR" dirty="0" smtClean="0">
                <a:solidFill>
                  <a:srgbClr val="FF0000"/>
                </a:solidFill>
              </a:rPr>
              <a:t> bozulur</a:t>
            </a:r>
            <a:r>
              <a:rPr lang="tr-TR" dirty="0" smtClean="0"/>
              <a:t>.)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sz="4000" b="1" dirty="0" smtClean="0">
                <a:solidFill>
                  <a:srgbClr val="FF0000"/>
                </a:solidFill>
              </a:rPr>
              <a:t>önemli değişiklikler oluşur!!!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868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Kan Gazı neden önemlidir?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 arter kanında </a:t>
            </a:r>
            <a:r>
              <a:rPr lang="tr-TR" b="1" dirty="0" err="1" smtClean="0">
                <a:solidFill>
                  <a:srgbClr val="FF0000"/>
                </a:solidFill>
              </a:rPr>
              <a:t>pH</a:t>
            </a:r>
            <a:r>
              <a:rPr lang="tr-TR" b="1" dirty="0" smtClean="0">
                <a:solidFill>
                  <a:srgbClr val="FF0000"/>
                </a:solidFill>
              </a:rPr>
              <a:t> 7.35 ile 7.45 </a:t>
            </a:r>
            <a:r>
              <a:rPr lang="tr-TR" dirty="0" smtClean="0"/>
              <a:t>arasında değişir. </a:t>
            </a:r>
          </a:p>
          <a:p>
            <a:r>
              <a:rPr lang="tr-TR" dirty="0" err="1" smtClean="0"/>
              <a:t>Venöz</a:t>
            </a:r>
            <a:r>
              <a:rPr lang="tr-TR" dirty="0" smtClean="0"/>
              <a:t> kanda ise </a:t>
            </a:r>
            <a:r>
              <a:rPr lang="tr-TR" dirty="0" err="1" smtClean="0"/>
              <a:t>pH</a:t>
            </a:r>
            <a:r>
              <a:rPr lang="tr-TR" dirty="0" smtClean="0"/>
              <a:t> 0.04 (</a:t>
            </a:r>
            <a:r>
              <a:rPr lang="tr-TR" b="1" dirty="0" err="1">
                <a:solidFill>
                  <a:srgbClr val="FF0000"/>
                </a:solidFill>
              </a:rPr>
              <a:t>pH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7.31 </a:t>
            </a:r>
            <a:r>
              <a:rPr lang="tr-TR" b="1" dirty="0">
                <a:solidFill>
                  <a:srgbClr val="FF0000"/>
                </a:solidFill>
              </a:rPr>
              <a:t>ile </a:t>
            </a:r>
            <a:r>
              <a:rPr lang="tr-TR" b="1" dirty="0" smtClean="0">
                <a:solidFill>
                  <a:srgbClr val="FF0000"/>
                </a:solidFill>
              </a:rPr>
              <a:t>7.41)</a:t>
            </a:r>
            <a:r>
              <a:rPr lang="tr-TR" dirty="0" smtClean="0"/>
              <a:t> daha düşüktür. </a:t>
            </a:r>
            <a:endParaRPr lang="tr-TR" dirty="0"/>
          </a:p>
          <a:p>
            <a:r>
              <a:rPr lang="tr-TR" dirty="0" err="1" smtClean="0"/>
              <a:t>Asidoz</a:t>
            </a:r>
            <a:r>
              <a:rPr lang="tr-TR" dirty="0" smtClean="0"/>
              <a:t> ve </a:t>
            </a:r>
            <a:r>
              <a:rPr lang="tr-TR" dirty="0" err="1" smtClean="0"/>
              <a:t>alkaloz</a:t>
            </a:r>
            <a:r>
              <a:rPr lang="tr-TR" dirty="0" smtClean="0"/>
              <a:t> asit-baz dengesinde doku düzeyindeki bozuklukları ifade eder. </a:t>
            </a:r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Yaşam sınırları </a:t>
            </a:r>
            <a:r>
              <a:rPr lang="tr-TR" dirty="0" smtClean="0"/>
              <a:t>ise = </a:t>
            </a:r>
            <a:r>
              <a:rPr lang="tr-TR" sz="6000" b="1" dirty="0" smtClean="0">
                <a:solidFill>
                  <a:srgbClr val="FF0000"/>
                </a:solidFill>
              </a:rPr>
              <a:t>6.8-7.8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/>
              <a:t>değerleri arasındadır!!!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7353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Kan Gazı neden önemlidir?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600" dirty="0" err="1" smtClean="0"/>
              <a:t>Oksijenizasyon</a:t>
            </a:r>
            <a:r>
              <a:rPr lang="tr-TR" sz="3600" dirty="0" smtClean="0"/>
              <a:t> ve </a:t>
            </a:r>
            <a:r>
              <a:rPr lang="tr-TR" sz="3600" dirty="0" err="1" smtClean="0"/>
              <a:t>ventilasyonun</a:t>
            </a:r>
            <a:r>
              <a:rPr lang="tr-TR" sz="3600" dirty="0"/>
              <a:t> </a:t>
            </a:r>
            <a:r>
              <a:rPr lang="tr-TR" sz="3600" dirty="0" smtClean="0"/>
              <a:t>değerlendirilmesi </a:t>
            </a:r>
          </a:p>
          <a:p>
            <a:pPr>
              <a:lnSpc>
                <a:spcPct val="150000"/>
              </a:lnSpc>
            </a:pPr>
            <a:r>
              <a:rPr lang="tr-TR" sz="3600" dirty="0" smtClean="0"/>
              <a:t>Asit-baz dengesinin değerlendirilmesi </a:t>
            </a:r>
          </a:p>
          <a:p>
            <a:pPr>
              <a:lnSpc>
                <a:spcPct val="150000"/>
              </a:lnSpc>
            </a:pPr>
            <a:r>
              <a:rPr lang="tr-TR" sz="3600" dirty="0" smtClean="0"/>
              <a:t>En hızlı sonuç veren laboratuvar tahlili </a:t>
            </a:r>
          </a:p>
          <a:p>
            <a:pPr>
              <a:lnSpc>
                <a:spcPct val="150000"/>
              </a:lnSpc>
            </a:pPr>
            <a:r>
              <a:rPr lang="tr-TR" sz="3600" dirty="0" smtClean="0"/>
              <a:t>Hastanın takip ve tedavisini yönlendirir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649679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Kan Gazı Değerlendirme Algoritması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  1</a:t>
            </a:r>
            <a:r>
              <a:rPr lang="tr-TR" dirty="0"/>
              <a:t>) </a:t>
            </a:r>
            <a:r>
              <a:rPr lang="tr-TR" dirty="0" smtClean="0"/>
              <a:t>Kanda </a:t>
            </a:r>
            <a:r>
              <a:rPr lang="tr-TR" dirty="0" err="1"/>
              <a:t>asidoz</a:t>
            </a:r>
            <a:r>
              <a:rPr lang="tr-TR" dirty="0"/>
              <a:t> </a:t>
            </a:r>
            <a:r>
              <a:rPr lang="tr-TR" dirty="0" smtClean="0"/>
              <a:t>veya </a:t>
            </a:r>
            <a:r>
              <a:rPr lang="tr-TR" dirty="0" err="1"/>
              <a:t>alkaloz</a:t>
            </a:r>
            <a:r>
              <a:rPr lang="tr-TR" dirty="0"/>
              <a:t> var mı ?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 2</a:t>
            </a:r>
            <a:r>
              <a:rPr lang="tr-TR" dirty="0"/>
              <a:t>)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/>
              <a:t>problem </a:t>
            </a:r>
            <a:r>
              <a:rPr lang="tr-TR" dirty="0" err="1"/>
              <a:t>metabolik</a:t>
            </a:r>
            <a:r>
              <a:rPr lang="tr-TR" dirty="0"/>
              <a:t> </a:t>
            </a:r>
            <a:r>
              <a:rPr lang="tr-TR" dirty="0" smtClean="0"/>
              <a:t>mi? solunumsal mı? </a:t>
            </a:r>
          </a:p>
          <a:p>
            <a:pPr marL="0" indent="0" algn="just">
              <a:buNone/>
            </a:pPr>
            <a:r>
              <a:rPr lang="tr-TR" dirty="0" smtClean="0"/>
              <a:t>  3</a:t>
            </a:r>
            <a:r>
              <a:rPr lang="tr-TR" dirty="0"/>
              <a:t>) </a:t>
            </a:r>
            <a:r>
              <a:rPr lang="tr-TR" dirty="0" smtClean="0"/>
              <a:t>Solunum </a:t>
            </a:r>
            <a:r>
              <a:rPr lang="tr-TR" dirty="0"/>
              <a:t>olayı akut mu ? kronik mi ?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 4</a:t>
            </a:r>
            <a:r>
              <a:rPr lang="tr-TR" dirty="0"/>
              <a:t>) </a:t>
            </a: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 err="1"/>
              <a:t>asidoz</a:t>
            </a:r>
            <a:r>
              <a:rPr lang="tr-TR" dirty="0"/>
              <a:t> varsa </a:t>
            </a:r>
            <a:r>
              <a:rPr lang="tr-TR" dirty="0">
                <a:solidFill>
                  <a:srgbClr val="FF0000"/>
                </a:solidFill>
              </a:rPr>
              <a:t>anyon açığı </a:t>
            </a:r>
            <a:r>
              <a:rPr lang="tr-TR" dirty="0"/>
              <a:t>var mı?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 5</a:t>
            </a:r>
            <a:r>
              <a:rPr lang="tr-TR" dirty="0"/>
              <a:t>) </a:t>
            </a:r>
            <a:r>
              <a:rPr lang="tr-TR" dirty="0" smtClean="0"/>
              <a:t>Artmış </a:t>
            </a:r>
            <a:r>
              <a:rPr lang="tr-TR" dirty="0"/>
              <a:t>anyon açığı olan </a:t>
            </a:r>
            <a:r>
              <a:rPr lang="tr-TR" dirty="0" err="1"/>
              <a:t>metabolik</a:t>
            </a:r>
            <a:r>
              <a:rPr lang="tr-TR" dirty="0"/>
              <a:t> </a:t>
            </a:r>
            <a:r>
              <a:rPr lang="tr-TR" dirty="0" err="1"/>
              <a:t>asidoz</a:t>
            </a:r>
            <a:r>
              <a:rPr lang="tr-TR" dirty="0"/>
              <a:t> varsa başka </a:t>
            </a:r>
            <a:r>
              <a:rPr lang="tr-TR" dirty="0" err="1"/>
              <a:t>metabolik</a:t>
            </a:r>
            <a:r>
              <a:rPr lang="tr-TR" dirty="0"/>
              <a:t> olay var mı ? </a:t>
            </a:r>
            <a:endParaRPr lang="tr-TR" dirty="0" smtClean="0"/>
          </a:p>
          <a:p>
            <a:pPr marL="0" indent="0" algn="just">
              <a:buNone/>
            </a:pPr>
            <a:r>
              <a:rPr lang="tr-TR" smtClean="0"/>
              <a:t>  6</a:t>
            </a:r>
            <a:r>
              <a:rPr lang="tr-TR" dirty="0" smtClean="0"/>
              <a:t>) Solunum </a:t>
            </a:r>
            <a:r>
              <a:rPr lang="tr-TR" dirty="0"/>
              <a:t>sistemi </a:t>
            </a:r>
            <a:r>
              <a:rPr lang="tr-TR" dirty="0" err="1"/>
              <a:t>metabolik</a:t>
            </a:r>
            <a:r>
              <a:rPr lang="tr-TR" dirty="0"/>
              <a:t> bozukluğu yeterince </a:t>
            </a:r>
            <a:r>
              <a:rPr lang="tr-TR" dirty="0" err="1"/>
              <a:t>kompanse</a:t>
            </a:r>
            <a:r>
              <a:rPr lang="tr-TR" dirty="0"/>
              <a:t> edebiliyor </a:t>
            </a:r>
            <a:r>
              <a:rPr lang="tr-TR" dirty="0" smtClean="0"/>
              <a:t>mu?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364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7200" b="1" dirty="0" smtClean="0">
                <a:solidFill>
                  <a:srgbClr val="FF0000"/>
                </a:solidFill>
              </a:rPr>
              <a:t>Ne zaman </a:t>
            </a:r>
            <a:r>
              <a:rPr lang="tr-TR" b="1" dirty="0" smtClean="0"/>
              <a:t>Kan Gazı Alınmalıdır?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Öyküsünde Kalp yetmezliği, Solunum yetmezliği, </a:t>
            </a:r>
            <a:r>
              <a:rPr lang="tr-TR" dirty="0" err="1" smtClean="0"/>
              <a:t>Renal</a:t>
            </a:r>
            <a:r>
              <a:rPr lang="tr-TR" dirty="0" smtClean="0"/>
              <a:t> yetmezlik,</a:t>
            </a:r>
          </a:p>
          <a:p>
            <a:pPr marL="0" indent="0" algn="just">
              <a:buNone/>
            </a:pPr>
            <a:r>
              <a:rPr lang="tr-TR" dirty="0" smtClean="0"/>
              <a:t> endokrin patoloji, psikiyatrik bozukluk (ilaç alımı) olan hastalardan </a:t>
            </a:r>
          </a:p>
          <a:p>
            <a:r>
              <a:rPr lang="tr-TR" dirty="0" err="1" smtClean="0"/>
              <a:t>Takipne</a:t>
            </a:r>
            <a:r>
              <a:rPr lang="tr-TR" dirty="0" smtClean="0"/>
              <a:t>, </a:t>
            </a:r>
            <a:r>
              <a:rPr lang="tr-TR" dirty="0" err="1" smtClean="0"/>
              <a:t>siyanozla</a:t>
            </a:r>
            <a:r>
              <a:rPr lang="tr-TR" dirty="0" smtClean="0"/>
              <a:t> başvuran </a:t>
            </a:r>
            <a:r>
              <a:rPr lang="tr-TR" dirty="0" smtClean="0"/>
              <a:t>hastadan</a:t>
            </a:r>
            <a:endParaRPr lang="tr-TR" dirty="0" smtClean="0"/>
          </a:p>
          <a:p>
            <a:r>
              <a:rPr lang="tr-TR" dirty="0" err="1" smtClean="0"/>
              <a:t>Kussmaul</a:t>
            </a:r>
            <a:r>
              <a:rPr lang="tr-TR" dirty="0" smtClean="0"/>
              <a:t> solunumu </a:t>
            </a:r>
          </a:p>
          <a:p>
            <a:r>
              <a:rPr lang="tr-TR" dirty="0" err="1" smtClean="0"/>
              <a:t>Dispne</a:t>
            </a:r>
            <a:r>
              <a:rPr lang="tr-TR" dirty="0" smtClean="0"/>
              <a:t>, </a:t>
            </a:r>
            <a:r>
              <a:rPr lang="tr-TR" dirty="0" err="1" smtClean="0"/>
              <a:t>taşipne</a:t>
            </a:r>
            <a:r>
              <a:rPr lang="tr-TR" dirty="0" smtClean="0"/>
              <a:t>, </a:t>
            </a:r>
            <a:r>
              <a:rPr lang="tr-TR" dirty="0" err="1" smtClean="0"/>
              <a:t>hiperpnesi</a:t>
            </a:r>
            <a:r>
              <a:rPr lang="tr-TR" dirty="0" smtClean="0"/>
              <a:t> olan </a:t>
            </a:r>
            <a:r>
              <a:rPr lang="tr-TR" dirty="0" smtClean="0"/>
              <a:t>hastadan</a:t>
            </a:r>
            <a:endParaRPr lang="tr-TR" dirty="0" smtClean="0"/>
          </a:p>
          <a:p>
            <a:r>
              <a:rPr lang="tr-TR" dirty="0" smtClean="0"/>
              <a:t>Şok </a:t>
            </a:r>
          </a:p>
          <a:p>
            <a:r>
              <a:rPr lang="tr-TR" dirty="0" err="1" smtClean="0"/>
              <a:t>Mental</a:t>
            </a:r>
            <a:r>
              <a:rPr lang="tr-TR" dirty="0" smtClean="0"/>
              <a:t> durum değişikliği </a:t>
            </a:r>
          </a:p>
          <a:p>
            <a:r>
              <a:rPr lang="tr-TR" dirty="0" smtClean="0"/>
              <a:t>Kusma, ishal, diğer akut sıvı kayıplarında</a:t>
            </a:r>
          </a:p>
          <a:p>
            <a:r>
              <a:rPr lang="tr-TR" sz="3200" b="1" dirty="0" smtClean="0">
                <a:solidFill>
                  <a:srgbClr val="FF0000"/>
                </a:solidFill>
              </a:rPr>
              <a:t>Mutlaka kan gazı alınmalı ve analiz edilmelidir!!!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97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Arteriyel</a:t>
            </a:r>
            <a:r>
              <a:rPr lang="tr-TR" b="1" dirty="0" smtClean="0"/>
              <a:t> Kan Gazı alırken nelere dikkat edilmelidir?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Alınan örnek 5 dakika içinde incelenmeli </a:t>
            </a:r>
          </a:p>
          <a:p>
            <a:r>
              <a:rPr lang="tr-TR" dirty="0" smtClean="0"/>
              <a:t>Uzun süre oda ısısında kalırsa </a:t>
            </a:r>
            <a:r>
              <a:rPr lang="tr-TR" b="1" dirty="0" smtClean="0">
                <a:solidFill>
                  <a:srgbClr val="FF0000"/>
                </a:solidFill>
              </a:rPr>
              <a:t>lökosit metabolizması nedeniyle </a:t>
            </a:r>
            <a:r>
              <a:rPr lang="tr-TR" dirty="0" smtClean="0"/>
              <a:t>PaO</a:t>
            </a:r>
            <a:r>
              <a:rPr lang="tr-TR" baseline="-25000" dirty="0" smtClean="0"/>
              <a:t>2</a:t>
            </a:r>
            <a:r>
              <a:rPr lang="tr-TR" dirty="0" smtClean="0"/>
              <a:t> azalır ve PaC0</a:t>
            </a:r>
            <a:r>
              <a:rPr lang="tr-TR" baseline="-25000" dirty="0" smtClean="0"/>
              <a:t>2</a:t>
            </a:r>
            <a:r>
              <a:rPr lang="tr-TR" dirty="0" smtClean="0"/>
              <a:t> artar </a:t>
            </a:r>
          </a:p>
          <a:p>
            <a:r>
              <a:rPr lang="tr-TR" dirty="0" smtClean="0"/>
              <a:t>Alındığı yerde bakılmayacaksa soğuk kalıpla taşınmalı </a:t>
            </a:r>
          </a:p>
          <a:p>
            <a:r>
              <a:rPr lang="tr-TR" dirty="0" smtClean="0"/>
              <a:t>Alınan kanın </a:t>
            </a:r>
            <a:r>
              <a:rPr lang="tr-TR" dirty="0" err="1" smtClean="0"/>
              <a:t>arteriyel</a:t>
            </a:r>
            <a:r>
              <a:rPr lang="tr-TR" dirty="0" smtClean="0"/>
              <a:t> olması </a:t>
            </a:r>
          </a:p>
          <a:p>
            <a:r>
              <a:rPr lang="tr-TR" dirty="0" smtClean="0"/>
              <a:t>Enjektör içerisinde hava kalmaması </a:t>
            </a:r>
          </a:p>
          <a:p>
            <a:r>
              <a:rPr lang="tr-TR" dirty="0" smtClean="0"/>
              <a:t>Enjektörün O</a:t>
            </a:r>
            <a:r>
              <a:rPr lang="tr-TR" baseline="-25000" dirty="0" smtClean="0"/>
              <a:t>2</a:t>
            </a:r>
            <a:r>
              <a:rPr lang="tr-TR" dirty="0" smtClean="0"/>
              <a:t>’ye </a:t>
            </a:r>
            <a:r>
              <a:rPr lang="tr-TR" dirty="0" smtClean="0"/>
              <a:t>geçirgen (</a:t>
            </a:r>
            <a:r>
              <a:rPr lang="tr-TR" dirty="0" err="1" smtClean="0"/>
              <a:t>permeabıl</a:t>
            </a:r>
            <a:r>
              <a:rPr lang="tr-TR" dirty="0" smtClean="0"/>
              <a:t>) </a:t>
            </a:r>
            <a:r>
              <a:rPr lang="tr-TR" dirty="0" smtClean="0"/>
              <a:t>olmaması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759</Words>
  <Application>Microsoft Office PowerPoint</Application>
  <PresentationFormat>Geniş ekran</PresentationFormat>
  <Paragraphs>120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Teması</vt:lpstr>
      <vt:lpstr>Kan Gazı Değerlendirme, sonuç çıkarımı ve çözümler</vt:lpstr>
      <vt:lpstr>Kan Gazı Analizi Nedir?</vt:lpstr>
      <vt:lpstr>Niçin Arter Kan Gazı alınır?</vt:lpstr>
      <vt:lpstr>Kan Gazı neden önemlidir?</vt:lpstr>
      <vt:lpstr>Kan Gazı neden önemlidir?</vt:lpstr>
      <vt:lpstr>Kan Gazı neden önemlidir?</vt:lpstr>
      <vt:lpstr>Kan Gazı Değerlendirme Algoritması nedir?</vt:lpstr>
      <vt:lpstr>Ne zaman Kan Gazı Alınmalıdır?</vt:lpstr>
      <vt:lpstr>Arteriyel Kan Gazı alırken nelere dikkat edilmelidir?</vt:lpstr>
      <vt:lpstr>Kan Gazı parametrelerinin hesaplamasında oluşabilecek hatalar</vt:lpstr>
      <vt:lpstr>Kan Gazı Parametreleri</vt:lpstr>
      <vt:lpstr>Asid-Baz ne demektir?</vt:lpstr>
      <vt:lpstr>Asid-Baz Dengesi nasıl sağlanır?</vt:lpstr>
      <vt:lpstr>Asid-Baz Dengesi nasıl sağlanır?</vt:lpstr>
      <vt:lpstr>Asidemi (ASİDOZ) / Alkalemi (ALKALOZ) nasıl anlaşılır?</vt:lpstr>
      <vt:lpstr>Asidemi (ASİDOZ) / Alkalemi (ALKALOZ)   NEDEN ÖNEMLİDİR?</vt:lpstr>
      <vt:lpstr>Pa O2 normal değeri kaç olmalıdır?</vt:lpstr>
      <vt:lpstr>Arteriyel ve Venöz kan gazı farkı nasıl anlaşılır?</vt:lpstr>
      <vt:lpstr>Örnek kan gazı yorumlama</vt:lpstr>
      <vt:lpstr>Örnek kan gazı yorumlama</vt:lpstr>
      <vt:lpstr>Örnek kan gazı yorumlama</vt:lpstr>
      <vt:lpstr>Örnek kan gazı yorumlama</vt:lpstr>
      <vt:lpstr>Örnek kan gazı yorumlama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 Gazı Değerlendirme, sonuç çıkarımı ve çözümler</dc:title>
  <dc:creator>İhsan Alur</dc:creator>
  <cp:lastModifiedBy>İhsan Alur</cp:lastModifiedBy>
  <cp:revision>99</cp:revision>
  <dcterms:created xsi:type="dcterms:W3CDTF">2022-10-23T10:16:55Z</dcterms:created>
  <dcterms:modified xsi:type="dcterms:W3CDTF">2022-11-21T14:21:01Z</dcterms:modified>
</cp:coreProperties>
</file>