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94" r:id="rId8"/>
    <p:sldId id="272" r:id="rId9"/>
    <p:sldId id="271" r:id="rId10"/>
    <p:sldId id="266" r:id="rId11"/>
    <p:sldId id="258" r:id="rId12"/>
    <p:sldId id="275" r:id="rId13"/>
    <p:sldId id="289" r:id="rId14"/>
    <p:sldId id="300" r:id="rId15"/>
    <p:sldId id="315" r:id="rId16"/>
    <p:sldId id="316" r:id="rId17"/>
    <p:sldId id="259" r:id="rId18"/>
    <p:sldId id="290" r:id="rId19"/>
    <p:sldId id="291" r:id="rId20"/>
    <p:sldId id="301" r:id="rId21"/>
    <p:sldId id="317" r:id="rId22"/>
    <p:sldId id="318" r:id="rId23"/>
    <p:sldId id="260" r:id="rId24"/>
    <p:sldId id="292" r:id="rId25"/>
    <p:sldId id="293" r:id="rId26"/>
    <p:sldId id="302" r:id="rId27"/>
    <p:sldId id="319" r:id="rId28"/>
    <p:sldId id="261" r:id="rId29"/>
    <p:sldId id="295" r:id="rId30"/>
    <p:sldId id="298" r:id="rId31"/>
    <p:sldId id="299" r:id="rId32"/>
    <p:sldId id="303" r:id="rId33"/>
    <p:sldId id="296" r:id="rId34"/>
    <p:sldId id="304" r:id="rId35"/>
    <p:sldId id="276" r:id="rId36"/>
    <p:sldId id="312" r:id="rId37"/>
    <p:sldId id="313" r:id="rId38"/>
    <p:sldId id="262" r:id="rId39"/>
    <p:sldId id="286" r:id="rId40"/>
    <p:sldId id="287" r:id="rId41"/>
    <p:sldId id="305" r:id="rId42"/>
    <p:sldId id="263" r:id="rId43"/>
    <p:sldId id="288" r:id="rId44"/>
    <p:sldId id="306" r:id="rId45"/>
    <p:sldId id="264" r:id="rId46"/>
    <p:sldId id="285" r:id="rId47"/>
    <p:sldId id="307" r:id="rId48"/>
    <p:sldId id="278" r:id="rId49"/>
    <p:sldId id="279" r:id="rId50"/>
    <p:sldId id="280" r:id="rId51"/>
    <p:sldId id="308" r:id="rId52"/>
    <p:sldId id="273" r:id="rId53"/>
    <p:sldId id="281" r:id="rId54"/>
    <p:sldId id="309" r:id="rId55"/>
    <p:sldId id="274" r:id="rId56"/>
    <p:sldId id="284" r:id="rId57"/>
    <p:sldId id="310" r:id="rId58"/>
    <p:sldId id="277" r:id="rId59"/>
    <p:sldId id="283" r:id="rId60"/>
    <p:sldId id="311" r:id="rId61"/>
    <p:sldId id="314" r:id="rId6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8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08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01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4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03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25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47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79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37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57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2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86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59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28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0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4E6D6DF-A9F1-44CC-A174-4B2095F72DB3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AFB61E-E56B-46F1-8EC1-C9B5BADA4A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87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44337" y="1122363"/>
            <a:ext cx="9144000" cy="23876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Kalp ameliyatı sonrası post-op hasta bakımında dikkat edilmesi gereken sorunlar ve çözümler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tr-TR" sz="3200" b="1" dirty="0" smtClean="0"/>
          </a:p>
          <a:p>
            <a:endParaRPr lang="tr-TR" sz="3200" b="1" dirty="0"/>
          </a:p>
          <a:p>
            <a:r>
              <a:rPr lang="tr-TR" sz="17600" b="1" dirty="0" smtClean="0"/>
              <a:t>Op. Dr. İhsan Alur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2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2800" b="1" dirty="0"/>
              <a:t>Kalp ameliyatı sonrası </a:t>
            </a:r>
            <a:r>
              <a:rPr lang="tr-TR" sz="2800" b="1" dirty="0" err="1"/>
              <a:t>postop</a:t>
            </a:r>
            <a:r>
              <a:rPr lang="tr-TR" sz="2800" b="1" dirty="0"/>
              <a:t> hasta takibi ve </a:t>
            </a:r>
            <a:r>
              <a:rPr lang="tr-TR" sz="2800" b="1" dirty="0" err="1"/>
              <a:t>monitörizasyon</a:t>
            </a:r>
            <a:endParaRPr lang="tr-TR" sz="28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312464" cy="4710112"/>
          </a:xfrm>
        </p:spPr>
      </p:pic>
      <p:sp>
        <p:nvSpPr>
          <p:cNvPr id="6" name="AutoShape 4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64" y="1690688"/>
            <a:ext cx="6041336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Kalp ameliyatı sonrası en sık karşılaşılan problemler ve </a:t>
            </a:r>
            <a:r>
              <a:rPr lang="tr-TR" b="1" dirty="0" smtClean="0"/>
              <a:t>çözümler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2000" b="1" dirty="0"/>
              <a:t>Hipotansiyon ve </a:t>
            </a:r>
            <a:r>
              <a:rPr lang="tr-TR" sz="2000" b="1" dirty="0" err="1" smtClean="0"/>
              <a:t>bradikardi</a:t>
            </a:r>
            <a:endParaRPr lang="tr-TR" sz="2000" b="1" dirty="0" smtClean="0"/>
          </a:p>
          <a:p>
            <a:r>
              <a:rPr lang="tr-TR" sz="2000" b="1" dirty="0"/>
              <a:t>Hipertansiyon ve </a:t>
            </a:r>
            <a:r>
              <a:rPr lang="tr-TR" sz="2000" b="1" dirty="0" err="1" smtClean="0"/>
              <a:t>Taşıkardi</a:t>
            </a:r>
            <a:endParaRPr lang="tr-TR" sz="2000" b="1" dirty="0" smtClean="0"/>
          </a:p>
          <a:p>
            <a:r>
              <a:rPr lang="tr-TR" sz="2000" b="1" dirty="0" err="1"/>
              <a:t>Hipovolemi</a:t>
            </a:r>
            <a:r>
              <a:rPr lang="tr-TR" sz="2000" b="1" dirty="0"/>
              <a:t> ve </a:t>
            </a:r>
            <a:r>
              <a:rPr lang="tr-TR" sz="2000" b="1" dirty="0" err="1" smtClean="0"/>
              <a:t>Hipervolemi</a:t>
            </a:r>
            <a:endParaRPr lang="tr-TR" sz="2000" b="1" dirty="0" smtClean="0"/>
          </a:p>
          <a:p>
            <a:r>
              <a:rPr lang="tr-TR" sz="2000" b="1" dirty="0" smtClean="0"/>
              <a:t>Aritmiler</a:t>
            </a:r>
          </a:p>
          <a:p>
            <a:r>
              <a:rPr lang="tr-TR" sz="2000" b="1" dirty="0" smtClean="0"/>
              <a:t>Düşük Kalp Debisi Sendromu</a:t>
            </a:r>
          </a:p>
          <a:p>
            <a:r>
              <a:rPr lang="tr-TR" sz="2000" b="1" dirty="0" err="1" smtClean="0"/>
              <a:t>Hipoksemi</a:t>
            </a:r>
            <a:r>
              <a:rPr lang="tr-TR" sz="2000" b="1" dirty="0" smtClean="0"/>
              <a:t> </a:t>
            </a:r>
            <a:r>
              <a:rPr lang="tr-TR" sz="2000" b="1" dirty="0"/>
              <a:t>(</a:t>
            </a:r>
            <a:r>
              <a:rPr lang="tr-TR" sz="2000" b="1" dirty="0" err="1"/>
              <a:t>Satürasyon</a:t>
            </a:r>
            <a:r>
              <a:rPr lang="tr-TR" sz="2000" b="1" dirty="0"/>
              <a:t> düşmesi</a:t>
            </a:r>
            <a:r>
              <a:rPr lang="tr-TR" sz="2000" b="1" dirty="0" smtClean="0"/>
              <a:t>)</a:t>
            </a:r>
          </a:p>
          <a:p>
            <a:r>
              <a:rPr lang="tr-TR" sz="2000" b="1" dirty="0"/>
              <a:t>Drenaj (Kanama</a:t>
            </a:r>
            <a:r>
              <a:rPr lang="tr-TR" sz="2000" b="1" dirty="0" smtClean="0"/>
              <a:t>)</a:t>
            </a:r>
          </a:p>
          <a:p>
            <a:r>
              <a:rPr lang="tr-TR" sz="2000" b="1" dirty="0"/>
              <a:t>Kardiyak </a:t>
            </a:r>
            <a:r>
              <a:rPr lang="tr-TR" sz="2000" b="1" dirty="0" err="1" smtClean="0"/>
              <a:t>tamponad</a:t>
            </a:r>
            <a:endParaRPr lang="tr-TR" sz="2000" b="1" dirty="0" smtClean="0"/>
          </a:p>
          <a:p>
            <a:r>
              <a:rPr lang="tr-TR" sz="2000" b="1" dirty="0"/>
              <a:t>Nörolojik </a:t>
            </a:r>
            <a:r>
              <a:rPr lang="tr-TR" sz="2000" b="1" dirty="0" smtClean="0"/>
              <a:t>komplikasyonlar</a:t>
            </a:r>
          </a:p>
          <a:p>
            <a:r>
              <a:rPr lang="tr-TR" sz="2000" b="1" dirty="0" err="1" smtClean="0"/>
              <a:t>Gastrointestinal</a:t>
            </a:r>
            <a:r>
              <a:rPr lang="tr-TR" sz="2000" b="1" dirty="0" smtClean="0"/>
              <a:t> Kanama</a:t>
            </a:r>
          </a:p>
          <a:p>
            <a:r>
              <a:rPr lang="tr-TR" sz="2000" b="1" dirty="0" err="1"/>
              <a:t>Oligüri</a:t>
            </a:r>
            <a:r>
              <a:rPr lang="tr-TR" sz="2000" b="1" dirty="0"/>
              <a:t> veya Anüri</a:t>
            </a:r>
          </a:p>
          <a:p>
            <a:endParaRPr lang="tr-TR" sz="2400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51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Hipotansiyon ve </a:t>
            </a:r>
            <a:r>
              <a:rPr lang="tr-TR" b="1" dirty="0" err="1"/>
              <a:t>bradikardi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3900" b="1" dirty="0"/>
              <a:t>H</a:t>
            </a:r>
            <a:r>
              <a:rPr lang="tr-TR" sz="3900" b="1" dirty="0" smtClean="0"/>
              <a:t>ipotansiyon</a:t>
            </a:r>
            <a:r>
              <a:rPr lang="tr-TR" dirty="0" smtClean="0"/>
              <a:t> </a:t>
            </a:r>
            <a:r>
              <a:rPr lang="tr-TR" dirty="0"/>
              <a:t>olarak bilinen düşük tansiyon, </a:t>
            </a:r>
            <a:r>
              <a:rPr lang="tr-TR" b="1" dirty="0"/>
              <a:t>kan basıncı değerlerinin üst sayı (</a:t>
            </a:r>
            <a:r>
              <a:rPr lang="tr-TR" b="1" dirty="0" err="1"/>
              <a:t>sistolik</a:t>
            </a:r>
            <a:r>
              <a:rPr lang="tr-TR" b="1" dirty="0"/>
              <a:t>) için 90 milimetre cıvanın (mm Hg) veya alt sayı (</a:t>
            </a:r>
            <a:r>
              <a:rPr lang="tr-TR" b="1" dirty="0" err="1"/>
              <a:t>diyastolik</a:t>
            </a:r>
            <a:r>
              <a:rPr lang="tr-TR" b="1" dirty="0"/>
              <a:t>) için 60 mm Hg' </a:t>
            </a:r>
            <a:r>
              <a:rPr lang="tr-TR" b="1" dirty="0" err="1"/>
              <a:t>nin</a:t>
            </a:r>
            <a:r>
              <a:rPr lang="tr-TR" b="1" dirty="0"/>
              <a:t>, yani 9 / 6 değerinin altında olduğu zaman ortaya çıkan </a:t>
            </a:r>
            <a:r>
              <a:rPr lang="tr-TR" b="1" dirty="0" smtClean="0"/>
              <a:t>durumdur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3900" b="1" dirty="0" err="1"/>
              <a:t>Bradikardi</a:t>
            </a:r>
            <a:r>
              <a:rPr lang="tr-TR" dirty="0"/>
              <a:t>, </a:t>
            </a:r>
            <a:r>
              <a:rPr lang="tr-TR" b="1" dirty="0"/>
              <a:t>düşük kalp atış hızı</a:t>
            </a:r>
            <a:r>
              <a:rPr lang="tr-TR" dirty="0"/>
              <a:t> anlamına gelir. Hareketsiz halde oturan bir yetişkinin normal kalp atış hızı dakikada 60-100 seviyelerindedir. </a:t>
            </a:r>
            <a:r>
              <a:rPr lang="tr-TR" dirty="0" err="1"/>
              <a:t>Bradikardi</a:t>
            </a:r>
            <a:r>
              <a:rPr lang="tr-TR" dirty="0"/>
              <a:t> sorunundan bahsedebilmek için nabzın 60'ın altında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145725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Hipotansiyon ve </a:t>
            </a:r>
            <a:r>
              <a:rPr lang="tr-TR" b="1" dirty="0" err="1"/>
              <a:t>bradikardi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9306"/>
            <a:ext cx="4857520" cy="42194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6" y="2159306"/>
            <a:ext cx="5536893" cy="42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Hipotansiyon ve </a:t>
            </a:r>
            <a:r>
              <a:rPr lang="tr-TR" b="1" dirty="0" err="1"/>
              <a:t>B</a:t>
            </a:r>
            <a:r>
              <a:rPr lang="tr-TR" b="1" dirty="0" err="1" smtClean="0"/>
              <a:t>radikardi’de</a:t>
            </a:r>
            <a:r>
              <a:rPr lang="tr-TR" b="1" dirty="0" smtClean="0"/>
              <a:t> </a:t>
            </a:r>
            <a:r>
              <a:rPr lang="tr-TR" b="1" dirty="0" smtClean="0"/>
              <a:t>görülen</a:t>
            </a:r>
            <a:br>
              <a:rPr lang="tr-TR" b="1" dirty="0" smtClean="0"/>
            </a:br>
            <a:r>
              <a:rPr lang="tr-TR" b="1" dirty="0" smtClean="0"/>
              <a:t>Semptomlar ve Bulgular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Bilinç bulanıklığı, uyku hali, </a:t>
            </a:r>
            <a:r>
              <a:rPr lang="tr-TR" dirty="0" err="1" smtClean="0"/>
              <a:t>kooperasyon</a:t>
            </a:r>
            <a:r>
              <a:rPr lang="tr-TR" dirty="0" smtClean="0"/>
              <a:t> kurmada zorluk</a:t>
            </a:r>
          </a:p>
          <a:p>
            <a:r>
              <a:rPr lang="tr-TR" dirty="0" smtClean="0"/>
              <a:t>Soğuk terleme, bulantı, kusma</a:t>
            </a:r>
          </a:p>
          <a:p>
            <a:r>
              <a:rPr lang="tr-TR" dirty="0" smtClean="0"/>
              <a:t>Ciltte soğukluk, solukluk, </a:t>
            </a:r>
            <a:r>
              <a:rPr lang="tr-TR" dirty="0" err="1" smtClean="0"/>
              <a:t>siyanoz</a:t>
            </a:r>
            <a:endParaRPr lang="tr-TR" dirty="0" smtClean="0"/>
          </a:p>
          <a:p>
            <a:r>
              <a:rPr lang="tr-TR" dirty="0" smtClean="0"/>
              <a:t>Baş dönmesi, göz kararması, görme güçlüğü</a:t>
            </a:r>
          </a:p>
          <a:p>
            <a:r>
              <a:rPr lang="tr-TR" dirty="0" smtClean="0"/>
              <a:t>İdrar çıkışında azalma, idrar renginde koyulaşma</a:t>
            </a:r>
          </a:p>
          <a:p>
            <a:r>
              <a:rPr lang="tr-TR" dirty="0" err="1" smtClean="0"/>
              <a:t>Ekstremitelerde</a:t>
            </a:r>
            <a:r>
              <a:rPr lang="tr-TR" dirty="0" smtClean="0"/>
              <a:t> soğukluk, parmak uçlarında solukluk veya morarma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106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Hipotansiyon ve </a:t>
            </a:r>
            <a:r>
              <a:rPr lang="tr-TR" b="1" dirty="0" err="1" smtClean="0"/>
              <a:t>Bradikardi</a:t>
            </a:r>
            <a:r>
              <a:rPr lang="tr-TR" b="1" dirty="0" smtClean="0"/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Tıpta bir hastalığın veya durumun esas tedavisi: </a:t>
            </a:r>
          </a:p>
          <a:p>
            <a:pPr algn="just"/>
            <a:r>
              <a:rPr lang="tr-TR" sz="4000" b="1" dirty="0" smtClean="0">
                <a:solidFill>
                  <a:srgbClr val="FF0000"/>
                </a:solidFill>
              </a:rPr>
              <a:t>Altta yatan sebebi ortadan kaldırmak ve eksik olanı yerine koymaktır. 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Hipotansiyon ve </a:t>
            </a:r>
            <a:r>
              <a:rPr lang="tr-TR" b="1" dirty="0" err="1"/>
              <a:t>Bradikardi</a:t>
            </a:r>
            <a:r>
              <a:rPr lang="tr-TR" b="1" dirty="0"/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tr-TR" b="1" dirty="0"/>
              <a:t>Hipotansiyon </a:t>
            </a:r>
            <a:r>
              <a:rPr lang="tr-TR" b="1" dirty="0"/>
              <a:t>T</a:t>
            </a:r>
            <a:r>
              <a:rPr lang="tr-TR" b="1" dirty="0" smtClean="0"/>
              <a:t>edavisi:</a:t>
            </a:r>
            <a:r>
              <a:rPr lang="tr-TR" dirty="0"/>
              <a:t> </a:t>
            </a:r>
            <a:endParaRPr lang="tr-TR" dirty="0" smtClean="0"/>
          </a:p>
          <a:p>
            <a:pPr marL="0" indent="0" algn="just">
              <a:buNone/>
            </a:pPr>
            <a:r>
              <a:rPr lang="tr-TR" b="1" dirty="0"/>
              <a:t> </a:t>
            </a:r>
            <a:r>
              <a:rPr lang="tr-TR" b="1" dirty="0" smtClean="0"/>
              <a:t>     </a:t>
            </a:r>
            <a:r>
              <a:rPr lang="tr-TR" b="1" dirty="0" err="1" smtClean="0"/>
              <a:t>intravenöz</a:t>
            </a:r>
            <a:r>
              <a:rPr lang="tr-TR" b="1" dirty="0" smtClean="0"/>
              <a:t> volüm </a:t>
            </a:r>
            <a:r>
              <a:rPr lang="tr-TR" b="1" dirty="0" err="1" smtClean="0"/>
              <a:t>replasmanı</a:t>
            </a:r>
            <a:r>
              <a:rPr lang="tr-TR" b="1" dirty="0" smtClean="0"/>
              <a:t> </a:t>
            </a:r>
            <a:r>
              <a:rPr lang="tr-TR" b="1" dirty="0"/>
              <a:t>veya </a:t>
            </a:r>
            <a:r>
              <a:rPr lang="tr-TR" b="1" dirty="0" err="1" smtClean="0"/>
              <a:t>vazopresör</a:t>
            </a:r>
            <a:r>
              <a:rPr lang="tr-TR" b="1" dirty="0" smtClean="0"/>
              <a:t>/</a:t>
            </a:r>
            <a:r>
              <a:rPr lang="tr-TR" b="1" dirty="0" err="1" smtClean="0"/>
              <a:t>inotrop</a:t>
            </a:r>
            <a:r>
              <a:rPr lang="tr-TR" b="1" dirty="0" smtClean="0"/>
              <a:t> ilaç </a:t>
            </a:r>
            <a:r>
              <a:rPr lang="tr-TR" b="1" dirty="0"/>
              <a:t>kullanımını </a:t>
            </a:r>
            <a:r>
              <a:rPr lang="tr-TR" b="1" dirty="0" smtClean="0"/>
              <a:t>içerir.</a:t>
            </a:r>
          </a:p>
          <a:p>
            <a:pPr algn="just"/>
            <a:r>
              <a:rPr lang="tr-TR" b="1" dirty="0" err="1"/>
              <a:t>intravenöz</a:t>
            </a:r>
            <a:r>
              <a:rPr lang="tr-TR" b="1" dirty="0"/>
              <a:t> volüm </a:t>
            </a:r>
            <a:r>
              <a:rPr lang="tr-TR" b="1" dirty="0" err="1" smtClean="0"/>
              <a:t>replasmanı</a:t>
            </a:r>
            <a:r>
              <a:rPr lang="tr-TR" b="1" dirty="0" smtClean="0"/>
              <a:t>: </a:t>
            </a:r>
            <a:r>
              <a:rPr lang="tr-TR" b="1" dirty="0" err="1" smtClean="0"/>
              <a:t>Kristalloid</a:t>
            </a:r>
            <a:r>
              <a:rPr lang="tr-TR" b="1" dirty="0" smtClean="0"/>
              <a:t> </a:t>
            </a:r>
            <a:r>
              <a:rPr lang="tr-TR" b="1" dirty="0" err="1" smtClean="0"/>
              <a:t>vey</a:t>
            </a:r>
            <a:r>
              <a:rPr lang="tr-TR" b="1" dirty="0" smtClean="0"/>
              <a:t> </a:t>
            </a:r>
            <a:r>
              <a:rPr lang="tr-TR" b="1" dirty="0" err="1" smtClean="0"/>
              <a:t>akolloid</a:t>
            </a:r>
            <a:r>
              <a:rPr lang="tr-TR" b="1" dirty="0" smtClean="0"/>
              <a:t> sıvı </a:t>
            </a:r>
            <a:r>
              <a:rPr lang="tr-TR" b="1" dirty="0" err="1" smtClean="0"/>
              <a:t>replasmanı</a:t>
            </a:r>
            <a:r>
              <a:rPr lang="tr-TR" b="1" dirty="0" smtClean="0"/>
              <a:t>, Taze </a:t>
            </a:r>
            <a:r>
              <a:rPr lang="tr-TR" b="1" dirty="0"/>
              <a:t>D</a:t>
            </a:r>
            <a:r>
              <a:rPr lang="tr-TR" b="1" dirty="0" smtClean="0"/>
              <a:t>onmuş Plazma </a:t>
            </a:r>
            <a:r>
              <a:rPr lang="tr-TR" b="1" dirty="0" err="1" smtClean="0"/>
              <a:t>replasmanı</a:t>
            </a:r>
            <a:r>
              <a:rPr lang="tr-TR" b="1" dirty="0" smtClean="0"/>
              <a:t>, Kan transfüzyonu</a:t>
            </a:r>
          </a:p>
          <a:p>
            <a:pPr algn="just"/>
            <a:r>
              <a:rPr lang="tr-TR" b="1" dirty="0" err="1" smtClean="0"/>
              <a:t>Vazopresör</a:t>
            </a:r>
            <a:r>
              <a:rPr lang="tr-TR" b="1" dirty="0" smtClean="0"/>
              <a:t>/</a:t>
            </a:r>
            <a:r>
              <a:rPr lang="tr-TR" b="1" dirty="0" err="1" smtClean="0"/>
              <a:t>inotrop</a:t>
            </a:r>
            <a:r>
              <a:rPr lang="tr-TR" b="1" dirty="0" smtClean="0"/>
              <a:t> ilaçlar: </a:t>
            </a:r>
            <a:r>
              <a:rPr lang="tr-TR" b="1" dirty="0" err="1" smtClean="0"/>
              <a:t>Efedrin</a:t>
            </a:r>
            <a:r>
              <a:rPr lang="tr-TR" b="1" dirty="0" smtClean="0"/>
              <a:t>, Adrenalin, </a:t>
            </a:r>
            <a:r>
              <a:rPr lang="tr-TR" b="1" dirty="0" err="1" smtClean="0"/>
              <a:t>Noradrenalin</a:t>
            </a:r>
            <a:r>
              <a:rPr lang="tr-TR" b="1" dirty="0" smtClean="0"/>
              <a:t>, </a:t>
            </a:r>
            <a:r>
              <a:rPr lang="tr-TR" b="1" dirty="0" err="1" smtClean="0"/>
              <a:t>Dopamin</a:t>
            </a:r>
            <a:r>
              <a:rPr lang="tr-TR" b="1" dirty="0" smtClean="0"/>
              <a:t>, </a:t>
            </a:r>
            <a:r>
              <a:rPr lang="tr-TR" b="1" dirty="0" err="1" smtClean="0"/>
              <a:t>Dobutamin</a:t>
            </a:r>
            <a:endParaRPr lang="tr-TR" b="1" dirty="0" smtClean="0"/>
          </a:p>
          <a:p>
            <a:pPr algn="ctr"/>
            <a:r>
              <a:rPr lang="tr-TR" b="1" dirty="0" err="1" smtClean="0"/>
              <a:t>Bradikardi</a:t>
            </a:r>
            <a:r>
              <a:rPr lang="tr-TR" b="1" dirty="0" smtClean="0"/>
              <a:t> Tedavisi: </a:t>
            </a:r>
          </a:p>
          <a:p>
            <a:pPr algn="ctr"/>
            <a:r>
              <a:rPr lang="tr-TR" b="1" dirty="0" err="1" smtClean="0"/>
              <a:t>Dopamin</a:t>
            </a:r>
            <a:r>
              <a:rPr lang="tr-TR" b="1" dirty="0" smtClean="0"/>
              <a:t>, Adrenalin, </a:t>
            </a:r>
            <a:r>
              <a:rPr lang="tr-TR" b="1" dirty="0" err="1" smtClean="0"/>
              <a:t>Pace</a:t>
            </a:r>
            <a:r>
              <a:rPr lang="tr-TR" b="1" dirty="0" smtClean="0"/>
              <a:t> </a:t>
            </a:r>
            <a:r>
              <a:rPr lang="tr-TR" b="1" dirty="0" err="1" smtClean="0"/>
              <a:t>maker</a:t>
            </a:r>
            <a:r>
              <a:rPr lang="tr-TR" b="1" dirty="0" smtClean="0"/>
              <a:t> desteği ve </a:t>
            </a:r>
            <a:r>
              <a:rPr lang="tr-TR" b="1" dirty="0">
                <a:solidFill>
                  <a:srgbClr val="FF0000"/>
                </a:solidFill>
              </a:rPr>
              <a:t>Altta yatan sebebi ortadan </a:t>
            </a:r>
            <a:r>
              <a:rPr lang="tr-TR" b="1" dirty="0" smtClean="0">
                <a:solidFill>
                  <a:srgbClr val="FF0000"/>
                </a:solidFill>
              </a:rPr>
              <a:t>kaldırmaktır.</a:t>
            </a:r>
            <a:endParaRPr lang="tr-TR" b="1" dirty="0" smtClean="0"/>
          </a:p>
          <a:p>
            <a:pPr algn="ctr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00031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Hipertansiyon ve </a:t>
            </a:r>
            <a:r>
              <a:rPr lang="tr-TR" b="1" dirty="0" err="1"/>
              <a:t>T</a:t>
            </a:r>
            <a:r>
              <a:rPr lang="tr-TR" b="1" dirty="0" err="1" smtClean="0"/>
              <a:t>aşıkardi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/>
              <a:t>Hipertansiyon</a:t>
            </a:r>
            <a:r>
              <a:rPr lang="tr-TR" dirty="0"/>
              <a:t>, kalbin kanı pompalarken damarda oluşturduğu basıncın normal değerlerin üzerinde olması durumudur. Büyük tansiyonun 140 </a:t>
            </a:r>
            <a:r>
              <a:rPr lang="tr-TR" dirty="0" err="1"/>
              <a:t>mmHg</a:t>
            </a:r>
            <a:r>
              <a:rPr lang="tr-TR" dirty="0"/>
              <a:t> ve üzeri, küçük tansiyonun 90 </a:t>
            </a:r>
            <a:r>
              <a:rPr lang="tr-TR" dirty="0" err="1"/>
              <a:t>mmHg</a:t>
            </a:r>
            <a:r>
              <a:rPr lang="tr-TR" dirty="0"/>
              <a:t> ve üzerinde olması yüksek tansiyon olarak kabul ediliyor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/>
              <a:t>Diyabetik hastalarda ise </a:t>
            </a:r>
            <a:r>
              <a:rPr lang="tr-TR" dirty="0" smtClean="0"/>
              <a:t>büyük </a:t>
            </a:r>
            <a:r>
              <a:rPr lang="tr-TR" dirty="0"/>
              <a:t>tansiyonun </a:t>
            </a:r>
            <a:r>
              <a:rPr lang="tr-TR" dirty="0" smtClean="0"/>
              <a:t>130 </a:t>
            </a:r>
            <a:r>
              <a:rPr lang="tr-TR" dirty="0" err="1"/>
              <a:t>mmHg</a:t>
            </a:r>
            <a:r>
              <a:rPr lang="tr-TR" dirty="0"/>
              <a:t> ve üzeri, küçük tansiyonun </a:t>
            </a:r>
            <a:r>
              <a:rPr lang="tr-TR" dirty="0" smtClean="0"/>
              <a:t>80 </a:t>
            </a:r>
            <a:r>
              <a:rPr lang="tr-TR" dirty="0" err="1"/>
              <a:t>mmHg</a:t>
            </a:r>
            <a:r>
              <a:rPr lang="tr-TR" dirty="0"/>
              <a:t> ve üzerinde olması yüksek tansiyon olarak kabul ediliyor. </a:t>
            </a:r>
          </a:p>
        </p:txBody>
      </p:sp>
    </p:spTree>
    <p:extLst>
      <p:ext uri="{BB962C8B-B14F-4D97-AF65-F5344CB8AC3E}">
        <p14:creationId xmlns:p14="http://schemas.microsoft.com/office/powerpoint/2010/main" val="155167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Hipertansiyon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9643"/>
            <a:ext cx="4328711" cy="386692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60" y="2379643"/>
            <a:ext cx="5305539" cy="44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Taşıkardi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6275"/>
          </a:xfrm>
        </p:spPr>
        <p:txBody>
          <a:bodyPr/>
          <a:lstStyle/>
          <a:p>
            <a:r>
              <a:rPr lang="tr-TR" sz="3600" dirty="0">
                <a:solidFill>
                  <a:srgbClr val="FF0000"/>
                </a:solidFill>
              </a:rPr>
              <a:t>Taşikardi</a:t>
            </a:r>
            <a:r>
              <a:rPr lang="tr-TR" dirty="0"/>
              <a:t>, </a:t>
            </a:r>
            <a:r>
              <a:rPr lang="tr-TR" b="1" dirty="0"/>
              <a:t>dakikada 100 atımın üzerindeki kalp atış hızını ifade için kullanılan tıbbi bir terimdir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1200"/>
            <a:ext cx="4361761" cy="31807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30" y="3131200"/>
            <a:ext cx="5129269" cy="31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Öğrenim hedefleri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1.</a:t>
            </a:r>
            <a:r>
              <a:rPr lang="tr-TR" dirty="0" smtClean="0"/>
              <a:t> </a:t>
            </a:r>
            <a:r>
              <a:rPr lang="tr-TR" b="1" dirty="0"/>
              <a:t>Kalp ameliyatı sonrası </a:t>
            </a:r>
            <a:r>
              <a:rPr lang="tr-TR" b="1" dirty="0" smtClean="0"/>
              <a:t>post-op </a:t>
            </a:r>
            <a:r>
              <a:rPr lang="tr-TR" b="1" dirty="0"/>
              <a:t>hasta </a:t>
            </a:r>
            <a:r>
              <a:rPr lang="tr-TR" b="1" dirty="0" smtClean="0"/>
              <a:t>takibi ve </a:t>
            </a:r>
            <a:r>
              <a:rPr lang="tr-TR" b="1" dirty="0" err="1" smtClean="0"/>
              <a:t>monitörizasyon</a:t>
            </a:r>
            <a:endParaRPr lang="tr-TR" b="1" dirty="0" smtClean="0"/>
          </a:p>
          <a:p>
            <a:endParaRPr lang="tr-TR" b="1" dirty="0"/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2</a:t>
            </a:r>
            <a:r>
              <a:rPr lang="tr-TR" b="1" dirty="0"/>
              <a:t>. Kalp ameliyatı sonrası </a:t>
            </a:r>
            <a:r>
              <a:rPr lang="tr-TR" b="1" dirty="0" smtClean="0"/>
              <a:t>en sık karşılaşılan problemler ve çözümler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3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Hipertansiyon ve </a:t>
            </a:r>
            <a:r>
              <a:rPr lang="tr-TR" b="1" dirty="0" err="1" smtClean="0"/>
              <a:t>Taşıkardi’de</a:t>
            </a:r>
            <a:r>
              <a:rPr lang="tr-TR" b="1" dirty="0" smtClean="0"/>
              <a:t> görülen</a:t>
            </a:r>
            <a:br>
              <a:rPr lang="tr-TR" b="1" dirty="0" smtClean="0"/>
            </a:br>
            <a:r>
              <a:rPr lang="tr-TR" b="1" dirty="0" smtClean="0"/>
              <a:t>Semptomlar </a:t>
            </a:r>
            <a:r>
              <a:rPr lang="tr-TR" b="1" dirty="0"/>
              <a:t>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Baş ağrısı, halsizlik</a:t>
            </a:r>
            <a:r>
              <a:rPr lang="tr-TR" dirty="0"/>
              <a:t>, huzursuzluk, yorgunluk, isteksizlik</a:t>
            </a:r>
            <a:endParaRPr lang="tr-TR" dirty="0" smtClean="0"/>
          </a:p>
          <a:p>
            <a:r>
              <a:rPr lang="tr-TR" dirty="0" smtClean="0"/>
              <a:t>Solunum güçlüğü, </a:t>
            </a:r>
            <a:r>
              <a:rPr lang="tr-TR" dirty="0" err="1" smtClean="0"/>
              <a:t>dispne</a:t>
            </a:r>
            <a:r>
              <a:rPr lang="tr-TR" dirty="0" smtClean="0"/>
              <a:t>, </a:t>
            </a:r>
            <a:r>
              <a:rPr lang="tr-TR" dirty="0" err="1" smtClean="0"/>
              <a:t>taşipne</a:t>
            </a:r>
            <a:r>
              <a:rPr lang="tr-TR" dirty="0" smtClean="0"/>
              <a:t>, </a:t>
            </a:r>
            <a:r>
              <a:rPr lang="tr-TR" dirty="0" err="1" smtClean="0"/>
              <a:t>hiperpne</a:t>
            </a:r>
            <a:endParaRPr lang="tr-TR" dirty="0" smtClean="0"/>
          </a:p>
          <a:p>
            <a:r>
              <a:rPr lang="tr-TR" dirty="0" smtClean="0"/>
              <a:t>Gözlerde kızarıklık, görme bozukluğu</a:t>
            </a:r>
            <a:r>
              <a:rPr lang="tr-TR" dirty="0"/>
              <a:t>, </a:t>
            </a:r>
            <a:r>
              <a:rPr lang="tr-TR" dirty="0" smtClean="0"/>
              <a:t>bulanık </a:t>
            </a:r>
            <a:r>
              <a:rPr lang="tr-TR" dirty="0"/>
              <a:t>ya da çift görme</a:t>
            </a:r>
            <a:endParaRPr lang="tr-TR" dirty="0" smtClean="0"/>
          </a:p>
          <a:p>
            <a:r>
              <a:rPr lang="tr-TR" dirty="0" smtClean="0"/>
              <a:t>Ölüm korkusu, gerginlik</a:t>
            </a:r>
          </a:p>
          <a:p>
            <a:r>
              <a:rPr lang="tr-TR" dirty="0"/>
              <a:t>Sık idrara çıkma özellikle geceleri uyanıp idrar </a:t>
            </a:r>
            <a:r>
              <a:rPr lang="tr-TR" dirty="0" smtClean="0"/>
              <a:t>yapma</a:t>
            </a:r>
            <a:endParaRPr lang="tr-TR" dirty="0"/>
          </a:p>
          <a:p>
            <a:r>
              <a:rPr lang="tr-TR" dirty="0"/>
              <a:t>Bacaklarda </a:t>
            </a:r>
            <a:r>
              <a:rPr lang="tr-TR" dirty="0" smtClean="0"/>
              <a:t>şişlik</a:t>
            </a:r>
            <a:endParaRPr lang="tr-TR" dirty="0"/>
          </a:p>
          <a:p>
            <a:r>
              <a:rPr lang="tr-TR" dirty="0" smtClean="0"/>
              <a:t>Kulak </a:t>
            </a:r>
            <a:r>
              <a:rPr lang="tr-TR" dirty="0"/>
              <a:t>çınlaması</a:t>
            </a:r>
          </a:p>
          <a:p>
            <a:r>
              <a:rPr lang="tr-TR" dirty="0"/>
              <a:t>Burun kanamaları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52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Hipertansiyon ve </a:t>
            </a:r>
            <a:r>
              <a:rPr lang="tr-TR" b="1" dirty="0" err="1" smtClean="0"/>
              <a:t>Taşıkardi</a:t>
            </a:r>
            <a:r>
              <a:rPr lang="tr-TR" b="1" dirty="0" smtClean="0"/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tr-TR" b="1" dirty="0" smtClean="0"/>
              <a:t>Hipertansiyon Tedavisi</a:t>
            </a:r>
          </a:p>
          <a:p>
            <a:pPr marL="0" indent="0">
              <a:buNone/>
            </a:pPr>
            <a:r>
              <a:rPr lang="tr-TR" b="1" dirty="0" smtClean="0"/>
              <a:t>Anti-</a:t>
            </a:r>
            <a:r>
              <a:rPr lang="tr-TR" b="1" dirty="0" err="1" smtClean="0"/>
              <a:t>hipertansif</a:t>
            </a:r>
            <a:r>
              <a:rPr lang="tr-TR" b="1" dirty="0" smtClean="0"/>
              <a:t> </a:t>
            </a:r>
            <a:r>
              <a:rPr lang="tr-TR" b="1" dirty="0"/>
              <a:t>ilaçlar</a:t>
            </a:r>
            <a:r>
              <a:rPr lang="tr-TR" dirty="0"/>
              <a:t>: </a:t>
            </a:r>
            <a:endParaRPr lang="tr-TR" b="1" dirty="0" smtClean="0"/>
          </a:p>
          <a:p>
            <a:r>
              <a:rPr lang="tr-TR" dirty="0" err="1"/>
              <a:t>Diüretikler</a:t>
            </a:r>
            <a:r>
              <a:rPr lang="tr-TR" dirty="0"/>
              <a:t>. </a:t>
            </a:r>
          </a:p>
          <a:p>
            <a:r>
              <a:rPr lang="tr-TR" dirty="0"/>
              <a:t>Alfa </a:t>
            </a:r>
            <a:r>
              <a:rPr lang="tr-TR" dirty="0" err="1"/>
              <a:t>blokerler</a:t>
            </a:r>
            <a:r>
              <a:rPr lang="tr-TR" dirty="0"/>
              <a:t>. </a:t>
            </a:r>
          </a:p>
          <a:p>
            <a:r>
              <a:rPr lang="tr-TR" dirty="0"/>
              <a:t>Beta </a:t>
            </a:r>
            <a:r>
              <a:rPr lang="tr-TR" dirty="0" err="1"/>
              <a:t>blokerler</a:t>
            </a:r>
            <a:r>
              <a:rPr lang="tr-TR" dirty="0"/>
              <a:t>. </a:t>
            </a:r>
          </a:p>
          <a:p>
            <a:r>
              <a:rPr lang="tr-TR" dirty="0" err="1"/>
              <a:t>Vazodilatörler</a:t>
            </a:r>
            <a:r>
              <a:rPr lang="tr-TR" dirty="0"/>
              <a:t>. </a:t>
            </a:r>
          </a:p>
          <a:p>
            <a:r>
              <a:rPr lang="tr-TR" dirty="0"/>
              <a:t>ACE inhibitörleri (</a:t>
            </a:r>
            <a:r>
              <a:rPr lang="tr-TR" dirty="0" err="1"/>
              <a:t>anjiyotensin</a:t>
            </a:r>
            <a:r>
              <a:rPr lang="tr-TR" dirty="0"/>
              <a:t> dönüştürücü enzim inhibitörleri</a:t>
            </a:r>
            <a:r>
              <a:rPr lang="tr-TR" dirty="0" smtClean="0"/>
              <a:t>). </a:t>
            </a:r>
            <a:endParaRPr lang="tr-TR" dirty="0"/>
          </a:p>
          <a:p>
            <a:r>
              <a:rPr lang="tr-TR" dirty="0" err="1"/>
              <a:t>Anjiyotensin</a:t>
            </a:r>
            <a:r>
              <a:rPr lang="tr-TR" dirty="0"/>
              <a:t> 2 reseptör </a:t>
            </a:r>
            <a:r>
              <a:rPr lang="tr-TR" dirty="0" err="1"/>
              <a:t>blokerleri</a:t>
            </a:r>
            <a:r>
              <a:rPr lang="tr-TR" dirty="0"/>
              <a:t> (</a:t>
            </a:r>
            <a:r>
              <a:rPr lang="tr-TR" dirty="0" err="1"/>
              <a:t>ARB'ler</a:t>
            </a:r>
            <a:r>
              <a:rPr lang="tr-TR" dirty="0" smtClean="0"/>
              <a:t>). </a:t>
            </a:r>
            <a:endParaRPr lang="tr-TR" dirty="0"/>
          </a:p>
          <a:p>
            <a:r>
              <a:rPr lang="tr-TR" dirty="0"/>
              <a:t>Kalsiyum kanal </a:t>
            </a:r>
            <a:r>
              <a:rPr lang="tr-TR" dirty="0" err="1"/>
              <a:t>blokerleri</a:t>
            </a:r>
            <a:r>
              <a:rPr lang="tr-TR" dirty="0"/>
              <a:t>. </a:t>
            </a:r>
          </a:p>
          <a:p>
            <a:r>
              <a:rPr lang="tr-TR" dirty="0"/>
              <a:t>Santral </a:t>
            </a:r>
            <a:r>
              <a:rPr lang="tr-TR" dirty="0" err="1"/>
              <a:t>adrenerjik</a:t>
            </a:r>
            <a:r>
              <a:rPr lang="tr-TR" dirty="0"/>
              <a:t> inhibitörler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61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Taşıkardi</a:t>
            </a:r>
            <a:r>
              <a:rPr lang="tr-TR" b="1" dirty="0"/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/>
              <a:t>Taşıkardi</a:t>
            </a:r>
            <a:r>
              <a:rPr lang="tr-TR" b="1" dirty="0"/>
              <a:t> </a:t>
            </a:r>
            <a:r>
              <a:rPr lang="tr-TR" b="1" dirty="0" smtClean="0"/>
              <a:t>Tedavisinde kullanılan ilaçlar:</a:t>
            </a:r>
          </a:p>
          <a:p>
            <a:r>
              <a:rPr lang="tr-TR" dirty="0"/>
              <a:t>Alfa </a:t>
            </a:r>
            <a:r>
              <a:rPr lang="tr-TR" dirty="0" err="1"/>
              <a:t>blokerler</a:t>
            </a:r>
            <a:r>
              <a:rPr lang="tr-TR" dirty="0"/>
              <a:t>. </a:t>
            </a:r>
          </a:p>
          <a:p>
            <a:r>
              <a:rPr lang="tr-TR" dirty="0"/>
              <a:t>Beta </a:t>
            </a:r>
            <a:r>
              <a:rPr lang="tr-TR" dirty="0" err="1" smtClean="0"/>
              <a:t>blokerler</a:t>
            </a:r>
            <a:r>
              <a:rPr lang="tr-TR" dirty="0" smtClean="0"/>
              <a:t>.</a:t>
            </a:r>
          </a:p>
          <a:p>
            <a:r>
              <a:rPr lang="tr-TR" dirty="0"/>
              <a:t>Kalsiyum kanal </a:t>
            </a:r>
            <a:r>
              <a:rPr lang="tr-TR" dirty="0" err="1" smtClean="0"/>
              <a:t>blokerleri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Amiodaron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Kardiyoversiyon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Defibrilasyon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Elektrofizyoljik</a:t>
            </a:r>
            <a:r>
              <a:rPr lang="tr-TR" dirty="0" smtClean="0"/>
              <a:t> çalışma ve </a:t>
            </a:r>
            <a:r>
              <a:rPr lang="tr-TR" dirty="0" err="1" smtClean="0"/>
              <a:t>ablasyon</a:t>
            </a:r>
            <a:endParaRPr lang="tr-TR" dirty="0" smtClean="0"/>
          </a:p>
          <a:p>
            <a:r>
              <a:rPr lang="tr-TR" dirty="0" smtClean="0"/>
              <a:t>Ve </a:t>
            </a:r>
            <a:r>
              <a:rPr lang="tr-TR" b="1" dirty="0">
                <a:solidFill>
                  <a:srgbClr val="FF0000"/>
                </a:solidFill>
              </a:rPr>
              <a:t>Altta yatan sebebi ortadan kaldırmaktır.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28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Hipovolemi</a:t>
            </a:r>
            <a:r>
              <a:rPr lang="tr-TR" b="1" dirty="0" smtClean="0"/>
              <a:t> ve </a:t>
            </a:r>
            <a:r>
              <a:rPr lang="tr-TR" b="1" dirty="0" err="1"/>
              <a:t>H</a:t>
            </a:r>
            <a:r>
              <a:rPr lang="tr-TR" b="1" dirty="0" err="1" smtClean="0"/>
              <a:t>ipervolemi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Hipovolemi</a:t>
            </a:r>
            <a:r>
              <a:rPr lang="tr-TR" dirty="0"/>
              <a:t>, kan kaybı veya vücut sıvılarının kaybına bağlı olabilen vücudunuzdaki kan hacmindeki azalmadır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 err="1"/>
              <a:t>Hipervolemi</a:t>
            </a:r>
            <a:r>
              <a:rPr lang="tr-TR" dirty="0"/>
              <a:t>, vücuttaki sıvının olması gerekenden fazla birikmesi durumudur.</a:t>
            </a:r>
          </a:p>
        </p:txBody>
      </p:sp>
    </p:spTree>
    <p:extLst>
      <p:ext uri="{BB962C8B-B14F-4D97-AF65-F5344CB8AC3E}">
        <p14:creationId xmlns:p14="http://schemas.microsoft.com/office/powerpoint/2010/main" val="386170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Hipovolemi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12" y="2379644"/>
            <a:ext cx="4252511" cy="447835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8" y="2379644"/>
            <a:ext cx="4010138" cy="44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Hipervolemi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67881"/>
            <a:ext cx="4515998" cy="208546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21" y="2831335"/>
            <a:ext cx="3668617" cy="36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4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Hipovolemi</a:t>
            </a:r>
            <a:r>
              <a:rPr lang="tr-TR" b="1" dirty="0"/>
              <a:t> ve </a:t>
            </a:r>
            <a:r>
              <a:rPr lang="tr-TR" b="1" dirty="0" err="1"/>
              <a:t>Hipervolemi</a:t>
            </a:r>
            <a:r>
              <a:rPr lang="tr-TR" b="1" dirty="0" err="1" smtClean="0"/>
              <a:t>’de</a:t>
            </a:r>
            <a:r>
              <a:rPr lang="tr-TR" b="1" dirty="0" smtClean="0"/>
              <a:t> </a:t>
            </a:r>
            <a:r>
              <a:rPr lang="tr-TR" b="1" dirty="0"/>
              <a:t>görülen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tr-TR" b="1" dirty="0" err="1" smtClean="0"/>
              <a:t>Hipovolemi</a:t>
            </a:r>
            <a:r>
              <a:rPr lang="tr-TR" b="1" dirty="0" smtClean="0"/>
              <a:t> (Sıvı hacmi eksikliği)</a:t>
            </a:r>
          </a:p>
          <a:p>
            <a:r>
              <a:rPr lang="tr-TR" dirty="0" smtClean="0"/>
              <a:t>Susuzluk hissi, çarpıntı, huzursuzluk</a:t>
            </a:r>
          </a:p>
          <a:p>
            <a:r>
              <a:rPr lang="tr-TR" dirty="0" smtClean="0"/>
              <a:t>İdrar çıkışında azalma (</a:t>
            </a:r>
            <a:r>
              <a:rPr lang="tr-TR" dirty="0" err="1" smtClean="0"/>
              <a:t>oligüri</a:t>
            </a:r>
            <a:r>
              <a:rPr lang="tr-TR" dirty="0" smtClean="0"/>
              <a:t>), İdrar renginde koyulaşma</a:t>
            </a:r>
          </a:p>
          <a:p>
            <a:r>
              <a:rPr lang="tr-TR" dirty="0" smtClean="0"/>
              <a:t>Hipotansiyon, </a:t>
            </a:r>
            <a:r>
              <a:rPr lang="tr-TR" dirty="0" err="1" smtClean="0"/>
              <a:t>periferik</a:t>
            </a:r>
            <a:r>
              <a:rPr lang="tr-TR" dirty="0" smtClean="0"/>
              <a:t> dolaşımda bozulma</a:t>
            </a:r>
          </a:p>
          <a:p>
            <a:pPr algn="ctr"/>
            <a:r>
              <a:rPr lang="tr-TR" b="1" dirty="0" err="1" smtClean="0"/>
              <a:t>Hipervolemi</a:t>
            </a:r>
            <a:r>
              <a:rPr lang="tr-TR" b="1" dirty="0" smtClean="0"/>
              <a:t> </a:t>
            </a:r>
            <a:r>
              <a:rPr lang="tr-TR" b="1" dirty="0"/>
              <a:t>(Sıvı hacmi </a:t>
            </a:r>
            <a:r>
              <a:rPr lang="tr-TR" b="1" dirty="0" smtClean="0"/>
              <a:t>fazlalığı)</a:t>
            </a:r>
          </a:p>
          <a:p>
            <a:r>
              <a:rPr lang="tr-TR" dirty="0"/>
              <a:t>Solunum güçlüğü,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taşipne</a:t>
            </a:r>
            <a:r>
              <a:rPr lang="tr-TR" dirty="0"/>
              <a:t>, </a:t>
            </a:r>
            <a:r>
              <a:rPr lang="tr-TR" dirty="0" err="1"/>
              <a:t>hiperpne</a:t>
            </a:r>
            <a:endParaRPr lang="tr-TR" dirty="0"/>
          </a:p>
          <a:p>
            <a:r>
              <a:rPr lang="tr-TR" dirty="0" smtClean="0"/>
              <a:t>Kan oksijen </a:t>
            </a:r>
            <a:r>
              <a:rPr lang="tr-TR" dirty="0" err="1" smtClean="0"/>
              <a:t>satürasyonunda</a:t>
            </a:r>
            <a:r>
              <a:rPr lang="tr-TR" dirty="0" smtClean="0"/>
              <a:t> düşme, </a:t>
            </a:r>
            <a:r>
              <a:rPr lang="tr-TR" dirty="0" err="1" smtClean="0"/>
              <a:t>oksijenasyonda</a:t>
            </a:r>
            <a:r>
              <a:rPr lang="tr-TR" dirty="0" smtClean="0"/>
              <a:t> bozulma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 smtClean="0"/>
              <a:t>hiperpotasemi</a:t>
            </a:r>
            <a:endParaRPr lang="tr-TR" dirty="0" smtClean="0"/>
          </a:p>
          <a:p>
            <a:r>
              <a:rPr lang="tr-TR" dirty="0" smtClean="0"/>
              <a:t>Kanlı balgam, akciğerlerde sıvı göllenmesine bağlı </a:t>
            </a:r>
            <a:r>
              <a:rPr lang="tr-TR" dirty="0" err="1" smtClean="0"/>
              <a:t>sekresyon</a:t>
            </a:r>
            <a:r>
              <a:rPr lang="tr-TR" dirty="0" smtClean="0"/>
              <a:t> fazlalığı</a:t>
            </a:r>
          </a:p>
          <a:p>
            <a:r>
              <a:rPr lang="tr-TR" dirty="0" smtClean="0"/>
              <a:t>Solunum </a:t>
            </a:r>
            <a:r>
              <a:rPr lang="tr-TR" dirty="0" err="1" smtClean="0"/>
              <a:t>arresti</a:t>
            </a:r>
            <a:r>
              <a:rPr lang="tr-TR" dirty="0" smtClean="0"/>
              <a:t>, kardiyak </a:t>
            </a:r>
            <a:r>
              <a:rPr lang="tr-TR" dirty="0" err="1" smtClean="0"/>
              <a:t>arrest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451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Hipovolemi</a:t>
            </a:r>
            <a:r>
              <a:rPr lang="tr-TR" b="1" dirty="0" smtClean="0"/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b="1" dirty="0" err="1"/>
              <a:t>Hipovolemi</a:t>
            </a:r>
            <a:r>
              <a:rPr lang="tr-TR" b="1" dirty="0"/>
              <a:t> (Sıvı hacmi eksikliği</a:t>
            </a:r>
            <a:r>
              <a:rPr lang="tr-TR" b="1" dirty="0" smtClean="0"/>
              <a:t>) Tedavisi</a:t>
            </a:r>
          </a:p>
          <a:p>
            <a:pPr>
              <a:lnSpc>
                <a:spcPct val="200000"/>
              </a:lnSpc>
            </a:pPr>
            <a:r>
              <a:rPr lang="tr-TR" b="1" dirty="0" err="1" smtClean="0"/>
              <a:t>İntravenöz</a:t>
            </a:r>
            <a:r>
              <a:rPr lang="tr-TR" b="1" dirty="0" smtClean="0"/>
              <a:t> </a:t>
            </a:r>
            <a:r>
              <a:rPr lang="tr-TR" b="1" dirty="0"/>
              <a:t>volüm </a:t>
            </a:r>
            <a:r>
              <a:rPr lang="tr-TR" b="1" dirty="0" err="1"/>
              <a:t>replasmanı</a:t>
            </a:r>
            <a:r>
              <a:rPr lang="tr-TR" b="1" dirty="0"/>
              <a:t>: </a:t>
            </a:r>
            <a:r>
              <a:rPr lang="tr-TR" dirty="0" err="1"/>
              <a:t>Kristalloid</a:t>
            </a:r>
            <a:r>
              <a:rPr lang="tr-TR" dirty="0"/>
              <a:t> </a:t>
            </a:r>
            <a:r>
              <a:rPr lang="tr-TR" dirty="0" err="1"/>
              <a:t>vey</a:t>
            </a:r>
            <a:r>
              <a:rPr lang="tr-TR" dirty="0"/>
              <a:t> </a:t>
            </a:r>
            <a:r>
              <a:rPr lang="tr-TR" dirty="0" err="1"/>
              <a:t>akolloid</a:t>
            </a:r>
            <a:r>
              <a:rPr lang="tr-TR" dirty="0"/>
              <a:t> sıvı </a:t>
            </a:r>
            <a:r>
              <a:rPr lang="tr-TR" dirty="0" err="1"/>
              <a:t>replasmanı</a:t>
            </a:r>
            <a:r>
              <a:rPr lang="tr-TR" dirty="0"/>
              <a:t>, Taze Donmuş Plazma </a:t>
            </a:r>
            <a:r>
              <a:rPr lang="tr-TR" dirty="0" err="1"/>
              <a:t>replasmanı</a:t>
            </a:r>
            <a:r>
              <a:rPr lang="tr-TR" dirty="0"/>
              <a:t>, Kan </a:t>
            </a:r>
            <a:r>
              <a:rPr lang="tr-TR" dirty="0" err="1" smtClean="0"/>
              <a:t>transfüzyonu’nu</a:t>
            </a:r>
            <a:r>
              <a:rPr lang="tr-TR" dirty="0" smtClean="0"/>
              <a:t> içerir.</a:t>
            </a:r>
            <a:endParaRPr lang="tr-TR" dirty="0"/>
          </a:p>
          <a:p>
            <a:pPr algn="ctr"/>
            <a:r>
              <a:rPr lang="tr-TR" b="1" dirty="0" err="1"/>
              <a:t>Hipervolemi</a:t>
            </a:r>
            <a:r>
              <a:rPr lang="tr-TR" b="1" dirty="0"/>
              <a:t> (Sıvı hacmi fazlalığı</a:t>
            </a:r>
            <a:r>
              <a:rPr lang="tr-TR" b="1" dirty="0" smtClean="0"/>
              <a:t>) Tedavisi</a:t>
            </a:r>
          </a:p>
          <a:p>
            <a:pPr algn="ctr"/>
            <a:r>
              <a:rPr lang="tr-TR" dirty="0" smtClean="0"/>
              <a:t>Sıvı kısıtlaması, </a:t>
            </a:r>
            <a:r>
              <a:rPr lang="tr-TR" dirty="0" err="1" smtClean="0"/>
              <a:t>Diüretik</a:t>
            </a:r>
            <a:r>
              <a:rPr lang="tr-TR" dirty="0" smtClean="0"/>
              <a:t> tedavi, gerekirse </a:t>
            </a:r>
            <a:r>
              <a:rPr lang="tr-TR" dirty="0" err="1" smtClean="0"/>
              <a:t>hemo</a:t>
            </a:r>
            <a:r>
              <a:rPr lang="tr-TR" dirty="0" smtClean="0"/>
              <a:t>/</a:t>
            </a:r>
            <a:r>
              <a:rPr lang="tr-TR" dirty="0" err="1" smtClean="0"/>
              <a:t>diyafiltrasyon</a:t>
            </a:r>
            <a:r>
              <a:rPr lang="tr-TR" dirty="0" smtClean="0"/>
              <a:t> uygulamak.</a:t>
            </a:r>
          </a:p>
          <a:p>
            <a:pPr algn="ctr"/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037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Kardiyak aritmiler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Kalp ritim bozukluğu</a:t>
            </a:r>
            <a:r>
              <a:rPr lang="tr-TR" dirty="0"/>
              <a:t>, kalp ritminin normal değerlerden uzaklaşması yani kalbin çok yavaş, çok hızlı yahut düzensiz şekilde atması olarak tanımlanabilmektedir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Kardiyak aritmiler iki grupta incelenir.</a:t>
            </a:r>
          </a:p>
          <a:p>
            <a:r>
              <a:rPr lang="tr-TR" dirty="0" smtClean="0"/>
              <a:t>1- </a:t>
            </a:r>
            <a:r>
              <a:rPr lang="tr-TR" dirty="0" err="1" smtClean="0"/>
              <a:t>Supraventriküler</a:t>
            </a:r>
            <a:r>
              <a:rPr lang="tr-TR" dirty="0" smtClean="0"/>
              <a:t> aritmiler</a:t>
            </a:r>
          </a:p>
          <a:p>
            <a:r>
              <a:rPr lang="tr-TR" dirty="0" smtClean="0"/>
              <a:t>2- </a:t>
            </a:r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/>
              <a:t>aritmiler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285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Kardiyak aritmiler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23" y="2603500"/>
            <a:ext cx="6067966" cy="3416300"/>
          </a:xfrm>
        </p:spPr>
      </p:pic>
    </p:spTree>
    <p:extLst>
      <p:ext uri="{BB962C8B-B14F-4D97-AF65-F5344CB8AC3E}">
        <p14:creationId xmlns:p14="http://schemas.microsoft.com/office/powerpoint/2010/main" val="7308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Kalp ameliyatı sonrası post-op hasta takibi ve </a:t>
            </a:r>
            <a:r>
              <a:rPr lang="tr-TR" sz="3200" b="1" dirty="0" err="1"/>
              <a:t>monitörizasyon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Anestezi ve cerrahi sırasında </a:t>
            </a:r>
            <a:r>
              <a:rPr lang="tr-TR" b="1" dirty="0" err="1">
                <a:solidFill>
                  <a:srgbClr val="FF0000"/>
                </a:solidFill>
              </a:rPr>
              <a:t>monitörizasyon</a:t>
            </a:r>
            <a:r>
              <a:rPr lang="tr-TR" dirty="0"/>
              <a:t>; ölçümü yapılan değeri belli aralıklarla kaydetmektir.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işlevi yerine getiren, izleyen, ikaz eden aletlere de </a:t>
            </a:r>
            <a:r>
              <a:rPr lang="tr-TR" b="1" dirty="0">
                <a:solidFill>
                  <a:srgbClr val="FF0000"/>
                </a:solidFill>
              </a:rPr>
              <a:t>monitör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/>
              <a:t>Monitörizasyonun</a:t>
            </a:r>
            <a:r>
              <a:rPr lang="tr-TR" dirty="0"/>
              <a:t> amacı; değişkenleri incelemek, sorunları tanımak, sorunların ciddiyet derecesini belirlemek, tedaviye cevabın değerlendirmesini </a:t>
            </a:r>
            <a:r>
              <a:rPr lang="tr-TR" dirty="0" smtClean="0"/>
              <a:t>yapmaktır.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9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 err="1"/>
              <a:t>Atriyumlardaki</a:t>
            </a:r>
            <a:r>
              <a:rPr lang="tr-TR" altLang="tr-TR" dirty="0"/>
              <a:t> çok sayıda </a:t>
            </a:r>
            <a:r>
              <a:rPr lang="tr-TR" altLang="tr-TR" dirty="0" err="1"/>
              <a:t>reentry</a:t>
            </a:r>
            <a:r>
              <a:rPr lang="tr-TR" altLang="tr-TR" dirty="0"/>
              <a:t> halkaları ile ortaya çıkan bir ritim bozukluğu.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b="1" dirty="0"/>
              <a:t>Dar </a:t>
            </a:r>
            <a:r>
              <a:rPr lang="tr-TR" altLang="tr-TR" b="1" dirty="0" err="1"/>
              <a:t>QRS’li</a:t>
            </a:r>
            <a:r>
              <a:rPr lang="tr-TR" altLang="tr-TR" b="1" dirty="0"/>
              <a:t> </a:t>
            </a:r>
            <a:r>
              <a:rPr lang="tr-TR" altLang="tr-TR" dirty="0"/>
              <a:t>düzensiz bir taşikardidir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rgbClr val="7030A0"/>
                </a:solidFill>
              </a:rPr>
              <a:t>P dalgası izlenmez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rgbClr val="FF0000"/>
                </a:solidFill>
              </a:rPr>
              <a:t>En sık görülen ritim bozukluğudur</a:t>
            </a:r>
          </a:p>
          <a:p>
            <a:pPr marL="0" indent="0" algn="ctr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42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endParaRPr lang="tr-TR" dirty="0"/>
          </a:p>
        </p:txBody>
      </p:sp>
      <p:pic>
        <p:nvPicPr>
          <p:cNvPr id="4" name="Picture 4" descr="test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217" y="2603500"/>
            <a:ext cx="613837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59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Fibrilasyon’</a:t>
            </a:r>
            <a:r>
              <a:rPr lang="tr-TR" b="1" dirty="0" err="1" smtClean="0"/>
              <a:t>da</a:t>
            </a:r>
            <a:r>
              <a:rPr lang="tr-TR" b="1" dirty="0" smtClean="0"/>
              <a:t> </a:t>
            </a:r>
            <a:r>
              <a:rPr lang="tr-TR" b="1" dirty="0"/>
              <a:t>görülen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 ağrısı, halsizlik, </a:t>
            </a:r>
            <a:r>
              <a:rPr lang="tr-TR" dirty="0" err="1" smtClean="0"/>
              <a:t>Anksiyete</a:t>
            </a:r>
            <a:r>
              <a:rPr lang="tr-TR" dirty="0" smtClean="0"/>
              <a:t> (huzursuzluk), </a:t>
            </a:r>
            <a:r>
              <a:rPr lang="tr-TR" dirty="0"/>
              <a:t>yorgunluk, isteksizlik</a:t>
            </a:r>
          </a:p>
          <a:p>
            <a:r>
              <a:rPr lang="tr-TR" dirty="0"/>
              <a:t>Solunum güçlüğü,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taşipne</a:t>
            </a:r>
            <a:r>
              <a:rPr lang="tr-TR" dirty="0"/>
              <a:t>, </a:t>
            </a:r>
            <a:r>
              <a:rPr lang="tr-TR" dirty="0" err="1" smtClean="0"/>
              <a:t>hiperpne</a:t>
            </a:r>
            <a:endParaRPr lang="tr-TR" dirty="0" smtClean="0"/>
          </a:p>
          <a:p>
            <a:r>
              <a:rPr lang="tr-TR" dirty="0" err="1" smtClean="0"/>
              <a:t>Taşıkardi</a:t>
            </a:r>
            <a:r>
              <a:rPr lang="tr-TR" dirty="0" smtClean="0"/>
              <a:t>, çarpıntı</a:t>
            </a:r>
          </a:p>
          <a:p>
            <a:r>
              <a:rPr lang="tr-TR" dirty="0" err="1" smtClean="0"/>
              <a:t>Strok</a:t>
            </a:r>
            <a:r>
              <a:rPr lang="tr-TR" dirty="0" smtClean="0"/>
              <a:t> (felç), Bilinç değişiklikleri</a:t>
            </a:r>
          </a:p>
          <a:p>
            <a:r>
              <a:rPr lang="tr-TR" dirty="0" err="1" smtClean="0"/>
              <a:t>Sitemik</a:t>
            </a:r>
            <a:r>
              <a:rPr lang="tr-TR" dirty="0" smtClean="0"/>
              <a:t> </a:t>
            </a:r>
            <a:r>
              <a:rPr lang="tr-TR" dirty="0" err="1" smtClean="0"/>
              <a:t>emboli</a:t>
            </a:r>
            <a:r>
              <a:rPr lang="tr-TR" dirty="0" smtClean="0"/>
              <a:t> (en sık alt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embolisi</a:t>
            </a:r>
            <a:r>
              <a:rPr lang="tr-TR" dirty="0" smtClean="0"/>
              <a:t>)</a:t>
            </a:r>
          </a:p>
          <a:p>
            <a:r>
              <a:rPr lang="tr-TR" dirty="0" smtClean="0"/>
              <a:t>Kalp yetmezliği,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,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trombüs</a:t>
            </a:r>
            <a:endParaRPr lang="tr-TR" dirty="0" smtClean="0"/>
          </a:p>
          <a:p>
            <a:r>
              <a:rPr lang="tr-TR" dirty="0" err="1" smtClean="0"/>
              <a:t>Periferik</a:t>
            </a:r>
            <a:r>
              <a:rPr lang="tr-TR" dirty="0" smtClean="0"/>
              <a:t> dolaşım bozukluğu, parmak uçlarında soğukluk, </a:t>
            </a:r>
            <a:r>
              <a:rPr lang="tr-TR" dirty="0" err="1" smtClean="0"/>
              <a:t>siyanoz</a:t>
            </a:r>
            <a:endParaRPr lang="tr-TR" dirty="0" smtClean="0"/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3028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Ventriküler</a:t>
            </a:r>
            <a:r>
              <a:rPr lang="tr-TR" b="1" dirty="0" smtClean="0"/>
              <a:t> </a:t>
            </a:r>
            <a:r>
              <a:rPr lang="tr-TR" b="1" dirty="0"/>
              <a:t>aritmiler</a:t>
            </a:r>
            <a:endParaRPr lang="tr-TR" dirty="0"/>
          </a:p>
        </p:txBody>
      </p:sp>
      <p:pic>
        <p:nvPicPr>
          <p:cNvPr id="4" name="Picture 11" descr="ecg000216r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1021"/>
            <a:ext cx="5463448" cy="411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051021"/>
            <a:ext cx="4953000" cy="2124373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4175394"/>
            <a:ext cx="4953000" cy="1994052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35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Ventriküler</a:t>
            </a:r>
            <a:r>
              <a:rPr lang="tr-TR" b="1" dirty="0"/>
              <a:t> </a:t>
            </a:r>
            <a:r>
              <a:rPr lang="tr-TR" b="1" dirty="0" err="1" smtClean="0"/>
              <a:t>aritmiler’da</a:t>
            </a:r>
            <a:r>
              <a:rPr lang="tr-TR" b="1" dirty="0" smtClean="0"/>
              <a:t> </a:t>
            </a:r>
            <a:r>
              <a:rPr lang="tr-TR" b="1" dirty="0"/>
              <a:t>görülen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Baş ağrısı, halsizlik, </a:t>
            </a:r>
            <a:r>
              <a:rPr lang="tr-TR" dirty="0" err="1"/>
              <a:t>Anksiyete</a:t>
            </a:r>
            <a:r>
              <a:rPr lang="tr-TR" dirty="0"/>
              <a:t> (huzursuzluk), yorgunluk, isteksizlik</a:t>
            </a:r>
          </a:p>
          <a:p>
            <a:r>
              <a:rPr lang="tr-TR" dirty="0"/>
              <a:t>Solunum güçlüğü,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taşipne</a:t>
            </a:r>
            <a:r>
              <a:rPr lang="tr-TR" dirty="0"/>
              <a:t>, </a:t>
            </a:r>
            <a:r>
              <a:rPr lang="tr-TR" dirty="0" err="1"/>
              <a:t>hiperpne</a:t>
            </a:r>
            <a:endParaRPr lang="tr-TR" dirty="0"/>
          </a:p>
          <a:p>
            <a:r>
              <a:rPr lang="tr-TR" dirty="0" err="1"/>
              <a:t>Taşıkardi</a:t>
            </a:r>
            <a:r>
              <a:rPr lang="tr-TR" dirty="0"/>
              <a:t>, çarpıntı</a:t>
            </a:r>
          </a:p>
          <a:p>
            <a:r>
              <a:rPr lang="tr-TR" dirty="0" err="1"/>
              <a:t>Strok</a:t>
            </a:r>
            <a:r>
              <a:rPr lang="tr-TR" dirty="0"/>
              <a:t> (felç), Bilinç değişiklikleri</a:t>
            </a:r>
          </a:p>
          <a:p>
            <a:r>
              <a:rPr lang="tr-TR" dirty="0" err="1"/>
              <a:t>Sitemik</a:t>
            </a:r>
            <a:r>
              <a:rPr lang="tr-TR" dirty="0"/>
              <a:t> </a:t>
            </a:r>
            <a:r>
              <a:rPr lang="tr-TR" dirty="0" err="1"/>
              <a:t>emboli</a:t>
            </a:r>
            <a:r>
              <a:rPr lang="tr-TR" dirty="0"/>
              <a:t> (en sık alt </a:t>
            </a:r>
            <a:r>
              <a:rPr lang="tr-TR" dirty="0" err="1"/>
              <a:t>ekstremite</a:t>
            </a:r>
            <a:r>
              <a:rPr lang="tr-TR" dirty="0"/>
              <a:t> </a:t>
            </a:r>
            <a:r>
              <a:rPr lang="tr-TR" dirty="0" err="1"/>
              <a:t>embolisi</a:t>
            </a:r>
            <a:r>
              <a:rPr lang="tr-TR" dirty="0"/>
              <a:t>)</a:t>
            </a:r>
          </a:p>
          <a:p>
            <a:r>
              <a:rPr lang="tr-TR" dirty="0" smtClean="0"/>
              <a:t>Kalp büyümesi, Kalp </a:t>
            </a:r>
            <a:r>
              <a:rPr lang="tr-TR" dirty="0"/>
              <a:t>yetmezliği, </a:t>
            </a:r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 err="1"/>
              <a:t>dilatasyon</a:t>
            </a:r>
            <a:r>
              <a:rPr lang="tr-TR" dirty="0"/>
              <a:t>, </a:t>
            </a:r>
            <a:r>
              <a:rPr lang="tr-TR" dirty="0" err="1" smtClean="0"/>
              <a:t>ventrikül</a:t>
            </a:r>
            <a:r>
              <a:rPr lang="tr-TR" dirty="0" smtClean="0"/>
              <a:t> içi </a:t>
            </a:r>
            <a:r>
              <a:rPr lang="tr-TR" dirty="0" err="1"/>
              <a:t>trombüs</a:t>
            </a:r>
            <a:endParaRPr lang="tr-TR" dirty="0"/>
          </a:p>
          <a:p>
            <a:r>
              <a:rPr lang="tr-TR" dirty="0" err="1"/>
              <a:t>Periferik</a:t>
            </a:r>
            <a:r>
              <a:rPr lang="tr-TR" dirty="0"/>
              <a:t> dolaşım bozukluğu, parmak uçlarında soğukluk, </a:t>
            </a:r>
            <a:r>
              <a:rPr lang="tr-TR" dirty="0" err="1" smtClean="0"/>
              <a:t>siyanoz</a:t>
            </a:r>
            <a:endParaRPr lang="tr-TR" dirty="0" smtClean="0"/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75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Düşük Kalp Debisi Sendromu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Düşük kalp debisi sendromu (DKDS</a:t>
            </a:r>
            <a:r>
              <a:rPr lang="tr-TR" dirty="0" smtClean="0"/>
              <a:t>):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 </a:t>
            </a:r>
            <a:r>
              <a:rPr lang="tr-TR" b="1" dirty="0"/>
              <a:t>Y</a:t>
            </a:r>
            <a:r>
              <a:rPr lang="tr-TR" b="1" dirty="0" smtClean="0"/>
              <a:t>etersiz </a:t>
            </a:r>
            <a:r>
              <a:rPr lang="tr-TR" b="1" dirty="0"/>
              <a:t>doku </a:t>
            </a:r>
            <a:r>
              <a:rPr lang="tr-TR" b="1" dirty="0" err="1"/>
              <a:t>perfüzyonuna</a:t>
            </a:r>
            <a:r>
              <a:rPr lang="tr-TR" b="1" dirty="0"/>
              <a:t> yol açan, kalp indeksinin 2.0 L/dakika/m²'nin altında olduğu birçok organı ilgilendiren klinik durumdur</a:t>
            </a:r>
            <a:r>
              <a:rPr lang="tr-TR" dirty="0"/>
              <a:t>. Düşük kalp debisi sendromlu hastalarda </a:t>
            </a:r>
            <a:r>
              <a:rPr lang="tr-TR" dirty="0" err="1" smtClean="0"/>
              <a:t>multiorgan</a:t>
            </a:r>
            <a:r>
              <a:rPr lang="tr-TR" dirty="0" smtClean="0"/>
              <a:t> yetmezliği </a:t>
            </a:r>
            <a:r>
              <a:rPr lang="tr-TR" dirty="0"/>
              <a:t>sebebiyle meydana gelen ölüm riski oldukça artmıştır.</a:t>
            </a:r>
          </a:p>
        </p:txBody>
      </p:sp>
    </p:spTree>
    <p:extLst>
      <p:ext uri="{BB962C8B-B14F-4D97-AF65-F5344CB8AC3E}">
        <p14:creationId xmlns:p14="http://schemas.microsoft.com/office/powerpoint/2010/main" val="3349657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Düşük Kalp Debisi Sendromu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81" y="2759075"/>
            <a:ext cx="6343650" cy="3105150"/>
          </a:xfrm>
        </p:spPr>
      </p:pic>
    </p:spTree>
    <p:extLst>
      <p:ext uri="{BB962C8B-B14F-4D97-AF65-F5344CB8AC3E}">
        <p14:creationId xmlns:p14="http://schemas.microsoft.com/office/powerpoint/2010/main" val="3382590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Düşük Kalp Debisi </a:t>
            </a:r>
            <a:r>
              <a:rPr lang="tr-TR" b="1" dirty="0" err="1" smtClean="0"/>
              <a:t>Sendromu’nda</a:t>
            </a:r>
            <a:r>
              <a:rPr lang="tr-TR" b="1" dirty="0" smtClean="0"/>
              <a:t> </a:t>
            </a:r>
            <a:r>
              <a:rPr lang="tr-TR" b="1" dirty="0"/>
              <a:t>görülen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Bilinç bulanıklığı, uyku hali, </a:t>
            </a:r>
            <a:r>
              <a:rPr lang="tr-TR" dirty="0" err="1"/>
              <a:t>kooperasyon</a:t>
            </a:r>
            <a:r>
              <a:rPr lang="tr-TR" dirty="0"/>
              <a:t> kurmada zorluk</a:t>
            </a:r>
          </a:p>
          <a:p>
            <a:r>
              <a:rPr lang="tr-TR" dirty="0"/>
              <a:t>Soğuk terleme, bulantı, kusma</a:t>
            </a:r>
          </a:p>
          <a:p>
            <a:r>
              <a:rPr lang="tr-TR" dirty="0"/>
              <a:t>Ciltte soğukluk, solukluk, </a:t>
            </a:r>
            <a:r>
              <a:rPr lang="tr-TR" dirty="0" err="1"/>
              <a:t>siyanoz</a:t>
            </a:r>
            <a:endParaRPr lang="tr-TR" dirty="0"/>
          </a:p>
          <a:p>
            <a:r>
              <a:rPr lang="tr-TR" dirty="0"/>
              <a:t>Baş dönmesi, göz kararması, görme güçlüğü</a:t>
            </a:r>
          </a:p>
          <a:p>
            <a:r>
              <a:rPr lang="tr-TR" dirty="0"/>
              <a:t>İdrar çıkışında azalma, idrar renginde koyulaşma</a:t>
            </a:r>
          </a:p>
          <a:p>
            <a:r>
              <a:rPr lang="tr-TR" dirty="0" err="1"/>
              <a:t>Ekstremitelerde</a:t>
            </a:r>
            <a:r>
              <a:rPr lang="tr-TR" dirty="0"/>
              <a:t> soğukluk, parmak uçlarında solukluk veya </a:t>
            </a:r>
            <a:r>
              <a:rPr lang="tr-TR" dirty="0" smtClean="0"/>
              <a:t>morarma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508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Hipoksi</a:t>
            </a:r>
            <a:r>
              <a:rPr lang="tr-TR" b="1" dirty="0" smtClean="0"/>
              <a:t>/</a:t>
            </a:r>
            <a:r>
              <a:rPr lang="tr-TR" b="1" dirty="0" err="1" smtClean="0"/>
              <a:t>Hipoksemi</a:t>
            </a:r>
            <a:r>
              <a:rPr lang="tr-TR" b="1" dirty="0" smtClean="0"/>
              <a:t> (</a:t>
            </a:r>
            <a:r>
              <a:rPr lang="tr-TR" b="1" dirty="0" err="1" smtClean="0"/>
              <a:t>Satürasyon</a:t>
            </a:r>
            <a:r>
              <a:rPr lang="tr-TR" b="1" dirty="0" smtClean="0"/>
              <a:t> düşmesi)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HİPOKSEMİ</a:t>
            </a:r>
            <a:r>
              <a:rPr lang="tr-TR" dirty="0"/>
              <a:t>: Kanın yetersiz oksijenlenmesi. </a:t>
            </a:r>
          </a:p>
          <a:p>
            <a:endParaRPr lang="tr-TR" dirty="0" smtClean="0"/>
          </a:p>
          <a:p>
            <a:pPr algn="just"/>
            <a:r>
              <a:rPr lang="tr-TR" b="1" dirty="0" smtClean="0"/>
              <a:t>HİPOKSİ</a:t>
            </a:r>
            <a:r>
              <a:rPr lang="tr-TR" dirty="0"/>
              <a:t>: Dokunun kan ile yeterli </a:t>
            </a:r>
            <a:r>
              <a:rPr lang="tr-TR" dirty="0" err="1"/>
              <a:t>perfüze</a:t>
            </a:r>
            <a:r>
              <a:rPr lang="tr-TR" dirty="0"/>
              <a:t> edilmesine rağmen, dokunun ihtiyacı olan oksijen temininde fizyolojik seviyelerin altına düşüş olması.</a:t>
            </a:r>
          </a:p>
        </p:txBody>
      </p:sp>
    </p:spTree>
    <p:extLst>
      <p:ext uri="{BB962C8B-B14F-4D97-AF65-F5344CB8AC3E}">
        <p14:creationId xmlns:p14="http://schemas.microsoft.com/office/powerpoint/2010/main" val="3351975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Hipoksi</a:t>
            </a:r>
            <a:r>
              <a:rPr lang="tr-TR" b="1" dirty="0"/>
              <a:t>/</a:t>
            </a:r>
            <a:r>
              <a:rPr lang="tr-TR" b="1" dirty="0" err="1"/>
              <a:t>Hipoksemi</a:t>
            </a:r>
            <a:r>
              <a:rPr lang="tr-TR" b="1" dirty="0"/>
              <a:t> (</a:t>
            </a:r>
            <a:r>
              <a:rPr lang="tr-TR" b="1" dirty="0" err="1"/>
              <a:t>Satürasyon</a:t>
            </a:r>
            <a:r>
              <a:rPr lang="tr-TR" b="1" dirty="0"/>
              <a:t> düşmesi)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7610"/>
            <a:ext cx="4350745" cy="406522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0" y="2357610"/>
            <a:ext cx="5338589" cy="40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Kalp ameliyatı sonrası post-op hasta takibi ve </a:t>
            </a:r>
            <a:r>
              <a:rPr lang="tr-TR" sz="3200" b="1" dirty="0" err="1"/>
              <a:t>monitörizasyon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İdeal </a:t>
            </a:r>
            <a:r>
              <a:rPr lang="tr-TR" b="1" dirty="0"/>
              <a:t>monitör </a:t>
            </a:r>
            <a:r>
              <a:rPr lang="tr-TR" b="1" dirty="0" smtClean="0"/>
              <a:t>özellikleri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Non-invaziv</a:t>
            </a:r>
            <a:r>
              <a:rPr lang="tr-TR" dirty="0" smtClean="0"/>
              <a:t> </a:t>
            </a:r>
            <a:r>
              <a:rPr lang="tr-TR" dirty="0"/>
              <a:t>olmalı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Hastada fizyolojik veya psikolojik değişiklik yapmamalı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Güvenilir, kolay anlaşılabilir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Kullanımı, kalibrasyonu kolay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Taşınabilir, ucuz, bakımı </a:t>
            </a:r>
            <a:r>
              <a:rPr lang="tr-TR" dirty="0" smtClean="0"/>
              <a:t>kolay</a:t>
            </a:r>
          </a:p>
          <a:p>
            <a:pPr marL="0" indent="0" algn="just">
              <a:buNone/>
            </a:pPr>
            <a:r>
              <a:rPr lang="tr-TR" dirty="0" smtClean="0"/>
              <a:t>• Hasta üzerinde yapılacak işlemleri güçleştirmeyen özelliklerde olmalıdır.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45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Hipoksi</a:t>
            </a:r>
            <a:r>
              <a:rPr lang="tr-TR" b="1" dirty="0"/>
              <a:t>/</a:t>
            </a:r>
            <a:r>
              <a:rPr lang="tr-TR" b="1" dirty="0" err="1"/>
              <a:t>Hipoksemi</a:t>
            </a:r>
            <a:r>
              <a:rPr lang="tr-TR" b="1" dirty="0"/>
              <a:t> (</a:t>
            </a:r>
            <a:r>
              <a:rPr lang="tr-TR" b="1" dirty="0" err="1"/>
              <a:t>Satürasyon</a:t>
            </a:r>
            <a:r>
              <a:rPr lang="tr-TR" b="1" dirty="0"/>
              <a:t> düşmesi)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7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780827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Hipoksi</a:t>
            </a:r>
            <a:r>
              <a:rPr lang="tr-TR" b="1" dirty="0"/>
              <a:t>/</a:t>
            </a:r>
            <a:r>
              <a:rPr lang="tr-TR" b="1" dirty="0" err="1"/>
              <a:t>Hipoksemi</a:t>
            </a:r>
            <a:r>
              <a:rPr lang="tr-TR" b="1" dirty="0"/>
              <a:t> (</a:t>
            </a:r>
            <a:r>
              <a:rPr lang="tr-TR" b="1" dirty="0" err="1"/>
              <a:t>Satürasyon</a:t>
            </a:r>
            <a:r>
              <a:rPr lang="tr-TR" b="1" dirty="0"/>
              <a:t> </a:t>
            </a:r>
            <a:r>
              <a:rPr lang="tr-TR" b="1" dirty="0" smtClean="0"/>
              <a:t>düşmesi)’de görülen Semptomlar </a:t>
            </a:r>
            <a:r>
              <a:rPr lang="tr-TR" b="1" dirty="0"/>
              <a:t>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Bilinç bulanıklığı, uyku hali, </a:t>
            </a:r>
            <a:r>
              <a:rPr lang="tr-TR" dirty="0" err="1"/>
              <a:t>kooperasyon</a:t>
            </a:r>
            <a:r>
              <a:rPr lang="tr-TR" dirty="0"/>
              <a:t> kurmada zorluk</a:t>
            </a:r>
          </a:p>
          <a:p>
            <a:r>
              <a:rPr lang="tr-TR" dirty="0"/>
              <a:t>Soğuk terleme, bulantı, kusma</a:t>
            </a:r>
          </a:p>
          <a:p>
            <a:r>
              <a:rPr lang="tr-TR" dirty="0"/>
              <a:t>Ciltte soğukluk, solukluk, </a:t>
            </a:r>
            <a:r>
              <a:rPr lang="tr-TR" dirty="0" err="1"/>
              <a:t>siyanoz</a:t>
            </a:r>
            <a:endParaRPr lang="tr-TR" dirty="0"/>
          </a:p>
          <a:p>
            <a:r>
              <a:rPr lang="tr-TR" dirty="0"/>
              <a:t>Baş dönmesi, göz kararması, görme güçlüğü</a:t>
            </a:r>
          </a:p>
          <a:p>
            <a:r>
              <a:rPr lang="tr-TR" dirty="0"/>
              <a:t>İdrar çıkışında azalma, idrar renginde koyulaşma</a:t>
            </a:r>
          </a:p>
          <a:p>
            <a:r>
              <a:rPr lang="tr-TR" dirty="0" err="1"/>
              <a:t>Ekstremitelerde</a:t>
            </a:r>
            <a:r>
              <a:rPr lang="tr-TR" dirty="0"/>
              <a:t> soğukluk, parmak uçlarında solukluk veya </a:t>
            </a:r>
            <a:r>
              <a:rPr lang="tr-TR" dirty="0" smtClean="0"/>
              <a:t>morarma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830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Drenaj (Kanama)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Kalp ameliyatı olan hastaların yaklaşık </a:t>
            </a:r>
            <a:r>
              <a:rPr lang="tr-TR" b="1" dirty="0"/>
              <a:t>%5’i </a:t>
            </a:r>
            <a:r>
              <a:rPr lang="tr-TR" dirty="0" err="1"/>
              <a:t>postoperatif</a:t>
            </a:r>
            <a:r>
              <a:rPr lang="tr-TR" dirty="0"/>
              <a:t> erken dönemde re-</a:t>
            </a:r>
            <a:r>
              <a:rPr lang="tr-TR" dirty="0" err="1"/>
              <a:t>eksplorasyon</a:t>
            </a:r>
            <a:r>
              <a:rPr lang="tr-TR" dirty="0"/>
              <a:t> gerektirmektedir.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Aşırı </a:t>
            </a:r>
            <a:r>
              <a:rPr lang="tr-TR" b="1" dirty="0"/>
              <a:t>kanama</a:t>
            </a:r>
            <a:r>
              <a:rPr lang="tr-TR" dirty="0"/>
              <a:t>, </a:t>
            </a:r>
            <a:r>
              <a:rPr lang="tr-TR" dirty="0" err="1"/>
              <a:t>tamponad</a:t>
            </a:r>
            <a:r>
              <a:rPr lang="tr-TR" dirty="0"/>
              <a:t>, koroner </a:t>
            </a:r>
            <a:r>
              <a:rPr lang="tr-TR" dirty="0" err="1"/>
              <a:t>greftlerin</a:t>
            </a:r>
            <a:r>
              <a:rPr lang="tr-TR" dirty="0"/>
              <a:t> </a:t>
            </a:r>
            <a:r>
              <a:rPr lang="tr-TR" dirty="0" err="1"/>
              <a:t>trombozu</a:t>
            </a:r>
            <a:r>
              <a:rPr lang="tr-TR" dirty="0"/>
              <a:t>, kapak </a:t>
            </a:r>
            <a:r>
              <a:rPr lang="tr-TR" dirty="0" err="1"/>
              <a:t>disfonksiyonu</a:t>
            </a:r>
            <a:r>
              <a:rPr lang="tr-TR" dirty="0"/>
              <a:t> başlıca re-</a:t>
            </a:r>
            <a:r>
              <a:rPr lang="tr-TR" dirty="0" err="1"/>
              <a:t>eksplorasyon</a:t>
            </a:r>
            <a:r>
              <a:rPr lang="tr-TR" dirty="0"/>
              <a:t> gerektiren komplikasyonladır. En sık </a:t>
            </a:r>
            <a:r>
              <a:rPr lang="tr-TR" b="1" dirty="0"/>
              <a:t>kanama</a:t>
            </a:r>
            <a:r>
              <a:rPr lang="tr-TR" dirty="0"/>
              <a:t> nedeniyle </a:t>
            </a:r>
            <a:r>
              <a:rPr lang="tr-TR" dirty="0" err="1"/>
              <a:t>reeksplorasyon</a:t>
            </a:r>
            <a:r>
              <a:rPr lang="tr-TR" dirty="0"/>
              <a:t> </a:t>
            </a:r>
            <a:r>
              <a:rPr lang="tr-TR" dirty="0" smtClean="0"/>
              <a:t>yapılır.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Postoperatif</a:t>
            </a:r>
            <a:r>
              <a:rPr lang="tr-TR" b="1" dirty="0" smtClean="0"/>
              <a:t> </a:t>
            </a:r>
            <a:r>
              <a:rPr lang="tr-TR" b="1" dirty="0"/>
              <a:t>erken dönem kanama </a:t>
            </a:r>
            <a:r>
              <a:rPr lang="tr-TR" dirty="0"/>
              <a:t>revizyonları erken dönem </a:t>
            </a:r>
            <a:r>
              <a:rPr lang="tr-TR" dirty="0" err="1"/>
              <a:t>reeksplorasyon</a:t>
            </a:r>
            <a:r>
              <a:rPr lang="tr-TR" dirty="0"/>
              <a:t> nedenlerinin %80’ini oluşturur</a:t>
            </a:r>
          </a:p>
        </p:txBody>
      </p:sp>
    </p:spTree>
    <p:extLst>
      <p:ext uri="{BB962C8B-B14F-4D97-AF65-F5344CB8AC3E}">
        <p14:creationId xmlns:p14="http://schemas.microsoft.com/office/powerpoint/2010/main" val="1535590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Drenaj (Kanama)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7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064253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Drenaj (Kanama)</a:t>
            </a:r>
            <a:r>
              <a:rPr lang="tr-TR" b="1" dirty="0" smtClean="0"/>
              <a:t>’da </a:t>
            </a:r>
            <a:r>
              <a:rPr lang="tr-TR" b="1" dirty="0"/>
              <a:t>görülen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Semptomlar </a:t>
            </a:r>
            <a:r>
              <a:rPr lang="tr-TR" b="1" dirty="0"/>
              <a:t>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Hipotansiyon, </a:t>
            </a:r>
            <a:r>
              <a:rPr lang="tr-TR" dirty="0" err="1" smtClean="0"/>
              <a:t>hct</a:t>
            </a:r>
            <a:r>
              <a:rPr lang="tr-TR" dirty="0" smtClean="0"/>
              <a:t>, </a:t>
            </a:r>
            <a:r>
              <a:rPr lang="tr-TR" dirty="0" err="1" smtClean="0"/>
              <a:t>hgb</a:t>
            </a:r>
            <a:r>
              <a:rPr lang="tr-TR" dirty="0" smtClean="0"/>
              <a:t> düşüklüğü, anemi</a:t>
            </a:r>
          </a:p>
          <a:p>
            <a:r>
              <a:rPr lang="tr-TR" dirty="0" err="1" smtClean="0"/>
              <a:t>Hipoatnasiyona</a:t>
            </a:r>
            <a:r>
              <a:rPr lang="tr-TR" dirty="0" smtClean="0"/>
              <a:t> bağlı semptomlar</a:t>
            </a:r>
          </a:p>
          <a:p>
            <a:r>
              <a:rPr lang="tr-TR" dirty="0" err="1" smtClean="0"/>
              <a:t>Lactat</a:t>
            </a:r>
            <a:r>
              <a:rPr lang="tr-TR" dirty="0" smtClean="0"/>
              <a:t> yüksekliği,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err="1" smtClean="0"/>
              <a:t>asidoz</a:t>
            </a:r>
            <a:r>
              <a:rPr lang="tr-TR" dirty="0" smtClean="0"/>
              <a:t>, </a:t>
            </a:r>
            <a:r>
              <a:rPr lang="tr-TR" dirty="0" err="1" smtClean="0"/>
              <a:t>hiperpotasemi</a:t>
            </a:r>
            <a:endParaRPr lang="tr-TR" dirty="0" smtClean="0"/>
          </a:p>
          <a:p>
            <a:r>
              <a:rPr lang="tr-TR" dirty="0" smtClean="0"/>
              <a:t>Masif transfüzyon ihtiyacı</a:t>
            </a:r>
          </a:p>
          <a:p>
            <a:r>
              <a:rPr lang="tr-TR" dirty="0" smtClean="0"/>
              <a:t>Kardiyak </a:t>
            </a:r>
            <a:r>
              <a:rPr lang="tr-TR" dirty="0" err="1" smtClean="0"/>
              <a:t>tamponad</a:t>
            </a:r>
            <a:endParaRPr lang="tr-TR" dirty="0" smtClean="0"/>
          </a:p>
          <a:p>
            <a:r>
              <a:rPr lang="tr-TR" dirty="0" smtClean="0"/>
              <a:t>Kardiyak </a:t>
            </a:r>
            <a:r>
              <a:rPr lang="tr-TR" dirty="0" err="1" smtClean="0"/>
              <a:t>arrest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953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Kardiyak </a:t>
            </a:r>
            <a:r>
              <a:rPr lang="tr-TR" b="1" dirty="0" err="1" smtClean="0"/>
              <a:t>tamponad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Kardiyak </a:t>
            </a:r>
            <a:r>
              <a:rPr lang="tr-TR" dirty="0" err="1"/>
              <a:t>Tamponad</a:t>
            </a:r>
            <a:r>
              <a:rPr lang="tr-TR" dirty="0"/>
              <a:t> </a:t>
            </a:r>
            <a:r>
              <a:rPr lang="tr-TR" dirty="0" err="1"/>
              <a:t>intraperikardiyal</a:t>
            </a:r>
            <a:r>
              <a:rPr lang="tr-TR" dirty="0"/>
              <a:t> alana sıvı veya kan birikmesi sonucunda </a:t>
            </a:r>
            <a:r>
              <a:rPr lang="tr-TR" dirty="0" err="1"/>
              <a:t>intraperikardiyal</a:t>
            </a:r>
            <a:r>
              <a:rPr lang="tr-TR" dirty="0"/>
              <a:t> basıncın artmasıyla </a:t>
            </a:r>
            <a:r>
              <a:rPr lang="tr-TR" dirty="0" err="1"/>
              <a:t>ventriküllerin</a:t>
            </a:r>
            <a:r>
              <a:rPr lang="tr-TR" dirty="0"/>
              <a:t> </a:t>
            </a:r>
            <a:r>
              <a:rPr lang="tr-TR" dirty="0" err="1"/>
              <a:t>diyastolik</a:t>
            </a:r>
            <a:r>
              <a:rPr lang="tr-TR" dirty="0"/>
              <a:t> doluşunun kısıtlanması beraber atım volümü ve kalp debisinin düşmesi ile ortaya çıkan klinik tablo olarak </a:t>
            </a:r>
            <a:r>
              <a:rPr lang="tr-TR" dirty="0" smtClean="0"/>
              <a:t>adlandırılır</a:t>
            </a:r>
            <a:r>
              <a:rPr lang="tr-TR" dirty="0"/>
              <a:t>. </a:t>
            </a:r>
            <a:endParaRPr lang="tr-TR" dirty="0" smtClean="0"/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Düşen </a:t>
            </a:r>
            <a:r>
              <a:rPr lang="tr-TR" dirty="0"/>
              <a:t>kalp debisi ile paralel </a:t>
            </a:r>
            <a:r>
              <a:rPr lang="tr-TR" dirty="0" err="1"/>
              <a:t>hemodinami</a:t>
            </a:r>
            <a:r>
              <a:rPr lang="tr-TR" dirty="0"/>
              <a:t> de bozulması hayatı ciddi anlamda tehdit eden dokularda bir </a:t>
            </a:r>
            <a:r>
              <a:rPr lang="tr-TR" dirty="0" err="1"/>
              <a:t>perfüzyon</a:t>
            </a:r>
            <a:r>
              <a:rPr lang="tr-TR" dirty="0"/>
              <a:t> </a:t>
            </a:r>
            <a:r>
              <a:rPr lang="tr-TR" dirty="0" smtClean="0"/>
              <a:t>bozukluğu ile </a:t>
            </a:r>
            <a:r>
              <a:rPr lang="tr-TR" dirty="0"/>
              <a:t>sonuçlanır.</a:t>
            </a:r>
          </a:p>
        </p:txBody>
      </p:sp>
    </p:spTree>
    <p:extLst>
      <p:ext uri="{BB962C8B-B14F-4D97-AF65-F5344CB8AC3E}">
        <p14:creationId xmlns:p14="http://schemas.microsoft.com/office/powerpoint/2010/main" val="91227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Kardiyak </a:t>
            </a:r>
            <a:r>
              <a:rPr lang="tr-TR" b="1" dirty="0" err="1"/>
              <a:t>tamponad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27953"/>
            <a:ext cx="4670234" cy="46381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1695450"/>
            <a:ext cx="3408458" cy="44519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34" y="2390774"/>
            <a:ext cx="3646583" cy="37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69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Kardiyak </a:t>
            </a:r>
            <a:r>
              <a:rPr lang="tr-TR" b="1" dirty="0" err="1"/>
              <a:t>tamponad</a:t>
            </a:r>
            <a:r>
              <a:rPr lang="tr-TR" b="1" dirty="0" err="1" smtClean="0"/>
              <a:t>’da</a:t>
            </a:r>
            <a:r>
              <a:rPr lang="tr-TR" b="1" dirty="0" smtClean="0"/>
              <a:t> </a:t>
            </a:r>
            <a:r>
              <a:rPr lang="tr-TR" b="1" dirty="0"/>
              <a:t>görülen 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Bilinç bulanıklığı, uyku hali, </a:t>
            </a:r>
            <a:r>
              <a:rPr lang="tr-TR" dirty="0" err="1"/>
              <a:t>kooperasyon</a:t>
            </a:r>
            <a:r>
              <a:rPr lang="tr-TR" dirty="0"/>
              <a:t> kurmada zorluk</a:t>
            </a:r>
          </a:p>
          <a:p>
            <a:r>
              <a:rPr lang="tr-TR" dirty="0"/>
              <a:t>Soğuk terleme, bulantı, kusma</a:t>
            </a:r>
          </a:p>
          <a:p>
            <a:r>
              <a:rPr lang="tr-TR" dirty="0"/>
              <a:t>Ciltte soğukluk, solukluk, </a:t>
            </a:r>
            <a:r>
              <a:rPr lang="tr-TR" dirty="0" err="1"/>
              <a:t>siyanoz</a:t>
            </a:r>
            <a:endParaRPr lang="tr-TR" dirty="0"/>
          </a:p>
          <a:p>
            <a:r>
              <a:rPr lang="tr-TR" dirty="0"/>
              <a:t>Baş dönmesi, göz kararması, görme güçlüğü</a:t>
            </a:r>
          </a:p>
          <a:p>
            <a:r>
              <a:rPr lang="tr-TR" dirty="0"/>
              <a:t>İdrar çıkışında azalma, idrar renginde koyulaşma</a:t>
            </a:r>
          </a:p>
          <a:p>
            <a:r>
              <a:rPr lang="tr-TR" dirty="0" err="1"/>
              <a:t>Ekstremitelerde</a:t>
            </a:r>
            <a:r>
              <a:rPr lang="tr-TR" dirty="0"/>
              <a:t> soğukluk, parmak uçlarında solukluk veya morarma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247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Perikardiyal</a:t>
            </a:r>
            <a:r>
              <a:rPr lang="tr-TR" b="1" dirty="0" smtClean="0"/>
              <a:t>/</a:t>
            </a:r>
            <a:r>
              <a:rPr lang="tr-TR" b="1" dirty="0" err="1" smtClean="0"/>
              <a:t>Plevral</a:t>
            </a:r>
            <a:r>
              <a:rPr lang="tr-TR" b="1" dirty="0" smtClean="0"/>
              <a:t> </a:t>
            </a:r>
            <a:r>
              <a:rPr lang="tr-TR" b="1" dirty="0" err="1" smtClean="0"/>
              <a:t>efüzyon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Açık kalp ameliyatı sonrası hastaların yaklaşık yarısında kalp </a:t>
            </a:r>
            <a:r>
              <a:rPr lang="tr-TR" dirty="0" smtClean="0"/>
              <a:t>zarında (</a:t>
            </a:r>
            <a:r>
              <a:rPr lang="tr-TR" dirty="0" err="1" smtClean="0"/>
              <a:t>Perikard</a:t>
            </a:r>
            <a:r>
              <a:rPr lang="tr-TR" dirty="0" smtClean="0"/>
              <a:t>) veya akciğer zarında (Plevra) </a:t>
            </a:r>
            <a:r>
              <a:rPr lang="tr-TR" dirty="0"/>
              <a:t>belirli miktarda sıvı toplanabilmektedir. Bunların ancak </a:t>
            </a:r>
            <a:r>
              <a:rPr lang="tr-TR" b="1" dirty="0"/>
              <a:t>% </a:t>
            </a:r>
            <a:r>
              <a:rPr lang="tr-TR" b="1" dirty="0" smtClean="0"/>
              <a:t>1`i </a:t>
            </a:r>
            <a:r>
              <a:rPr lang="tr-TR" dirty="0"/>
              <a:t>sorun teşkil edebilmektedir. </a:t>
            </a: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Özellikle </a:t>
            </a:r>
            <a:r>
              <a:rPr lang="tr-TR" dirty="0"/>
              <a:t>protez kapak hastalarında ekokardiyografi ile iki yıl süreyle takip, olabilecek sıvı toplanmalarının teşhisinde önemlidir.</a:t>
            </a:r>
          </a:p>
        </p:txBody>
      </p:sp>
    </p:spTree>
    <p:extLst>
      <p:ext uri="{BB962C8B-B14F-4D97-AF65-F5344CB8AC3E}">
        <p14:creationId xmlns:p14="http://schemas.microsoft.com/office/powerpoint/2010/main" val="3855688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Perikardiyal</a:t>
            </a:r>
            <a:r>
              <a:rPr lang="tr-TR" b="1" dirty="0" smtClean="0"/>
              <a:t> </a:t>
            </a:r>
            <a:r>
              <a:rPr lang="tr-TR" b="1" dirty="0" err="1" smtClean="0"/>
              <a:t>efüzyon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8" y="2313542"/>
            <a:ext cx="4494882" cy="385590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77" y="1690688"/>
            <a:ext cx="6037243" cy="47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Kalp ameliyatı sonrası post-op hasta takibi ve </a:t>
            </a:r>
            <a:r>
              <a:rPr lang="tr-TR" sz="3200" b="1" dirty="0" err="1"/>
              <a:t>monitörizasyon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3600" b="1" dirty="0" err="1" smtClean="0"/>
              <a:t>Kardiyovasküler</a:t>
            </a:r>
            <a:r>
              <a:rPr lang="tr-TR" sz="3600" b="1" dirty="0" smtClean="0"/>
              <a:t> sistemde </a:t>
            </a:r>
            <a:r>
              <a:rPr lang="tr-TR" sz="3600" b="1" dirty="0" err="1" smtClean="0"/>
              <a:t>monitörizasyon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a.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/>
              <a:t>kan basıncı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</a:t>
            </a:r>
            <a:r>
              <a:rPr lang="tr-TR" dirty="0"/>
              <a:t>. EKG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</a:t>
            </a:r>
            <a:r>
              <a:rPr lang="tr-TR" dirty="0"/>
              <a:t>. Santral </a:t>
            </a:r>
            <a:r>
              <a:rPr lang="tr-TR" dirty="0" err="1"/>
              <a:t>venöz</a:t>
            </a:r>
            <a:r>
              <a:rPr lang="tr-TR" dirty="0"/>
              <a:t> basınç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</a:t>
            </a:r>
            <a:r>
              <a:rPr lang="tr-TR" dirty="0"/>
              <a:t>.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kapiller</a:t>
            </a:r>
            <a:r>
              <a:rPr lang="tr-TR" dirty="0"/>
              <a:t> kama (</a:t>
            </a:r>
            <a:r>
              <a:rPr lang="tr-TR" dirty="0" err="1"/>
              <a:t>wedge</a:t>
            </a:r>
            <a:r>
              <a:rPr lang="tr-TR" dirty="0"/>
              <a:t>) basıncı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</a:t>
            </a:r>
            <a:r>
              <a:rPr lang="tr-TR" dirty="0"/>
              <a:t>. Kardiyak </a:t>
            </a:r>
            <a:r>
              <a:rPr lang="tr-TR" dirty="0" err="1"/>
              <a:t>output</a:t>
            </a:r>
            <a:r>
              <a:rPr lang="tr-TR" dirty="0"/>
              <a:t> (debi)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f</a:t>
            </a:r>
            <a:r>
              <a:rPr lang="tr-TR" dirty="0"/>
              <a:t>. Ekokardiyografi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e. </a:t>
            </a:r>
            <a:r>
              <a:rPr lang="tr-TR" dirty="0" err="1" smtClean="0"/>
              <a:t>Arteriyel</a:t>
            </a:r>
            <a:r>
              <a:rPr lang="tr-TR" dirty="0" smtClean="0"/>
              <a:t> veya </a:t>
            </a:r>
            <a:r>
              <a:rPr lang="tr-TR" dirty="0" err="1" smtClean="0"/>
              <a:t>venöz</a:t>
            </a:r>
            <a:r>
              <a:rPr lang="tr-TR" dirty="0" smtClean="0"/>
              <a:t> kan gazı takibi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6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Plevral</a:t>
            </a:r>
            <a:r>
              <a:rPr lang="tr-TR" b="1" dirty="0" smtClean="0"/>
              <a:t> </a:t>
            </a:r>
            <a:r>
              <a:rPr lang="tr-TR" b="1" dirty="0" err="1" smtClean="0"/>
              <a:t>efüzyon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" y="1825625"/>
            <a:ext cx="4472848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4" y="2390660"/>
            <a:ext cx="3679633" cy="37016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8" y="2390660"/>
            <a:ext cx="3951382" cy="37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Perikardiyal</a:t>
            </a:r>
            <a:r>
              <a:rPr lang="tr-TR" b="1" dirty="0"/>
              <a:t>/</a:t>
            </a:r>
            <a:r>
              <a:rPr lang="tr-TR" b="1" dirty="0" err="1"/>
              <a:t>Plevral</a:t>
            </a:r>
            <a:r>
              <a:rPr lang="tr-TR" b="1" dirty="0"/>
              <a:t> </a:t>
            </a:r>
            <a:r>
              <a:rPr lang="tr-TR" b="1" dirty="0" err="1" smtClean="0"/>
              <a:t>efüzyon’da</a:t>
            </a:r>
            <a:r>
              <a:rPr lang="tr-TR" b="1" dirty="0" smtClean="0"/>
              <a:t> </a:t>
            </a:r>
            <a:r>
              <a:rPr lang="tr-TR" b="1" dirty="0"/>
              <a:t>görülen 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Bilinç bulanıklığı, uyku hali, </a:t>
            </a:r>
            <a:r>
              <a:rPr lang="tr-TR" dirty="0" err="1"/>
              <a:t>kooperasyon</a:t>
            </a:r>
            <a:r>
              <a:rPr lang="tr-TR" dirty="0"/>
              <a:t> kurmada zorluk</a:t>
            </a:r>
          </a:p>
          <a:p>
            <a:r>
              <a:rPr lang="tr-TR" dirty="0"/>
              <a:t>Soğuk terleme, bulantı, kusma</a:t>
            </a:r>
          </a:p>
          <a:p>
            <a:r>
              <a:rPr lang="tr-TR" dirty="0"/>
              <a:t>Ciltte soğukluk, solukluk, </a:t>
            </a:r>
            <a:r>
              <a:rPr lang="tr-TR" dirty="0" err="1"/>
              <a:t>siyanoz</a:t>
            </a:r>
            <a:endParaRPr lang="tr-TR" dirty="0"/>
          </a:p>
          <a:p>
            <a:r>
              <a:rPr lang="tr-TR" dirty="0"/>
              <a:t>Baş dönmesi, göz kararması, görme güçlüğü</a:t>
            </a:r>
          </a:p>
          <a:p>
            <a:r>
              <a:rPr lang="tr-TR" dirty="0"/>
              <a:t>İdrar çıkışında azalma, idrar renginde koyulaşma</a:t>
            </a:r>
          </a:p>
          <a:p>
            <a:r>
              <a:rPr lang="tr-TR" dirty="0" err="1"/>
              <a:t>Ekstremitelerde</a:t>
            </a:r>
            <a:r>
              <a:rPr lang="tr-TR" dirty="0"/>
              <a:t> soğukluk, parmak uçlarında solukluk veya morarma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0014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Nörolojik komplikasyonlar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65 yaş altı genç insanlarda ameliyat sırası ve sonrasında inme oranı % 0,5`in altındadır. Yaşın artmasıyla ise bu oran % 5`lere kadar varabilmektedir. </a:t>
            </a:r>
            <a:endParaRPr lang="tr-TR" dirty="0" smtClean="0"/>
          </a:p>
          <a:p>
            <a:pPr algn="just"/>
            <a:r>
              <a:rPr lang="tr-TR" dirty="0" smtClean="0"/>
              <a:t>Hastanın </a:t>
            </a:r>
            <a:r>
              <a:rPr lang="tr-TR" dirty="0"/>
              <a:t>manipüle edilen </a:t>
            </a:r>
            <a:r>
              <a:rPr lang="tr-TR" dirty="0" smtClean="0"/>
              <a:t>Aort </a:t>
            </a:r>
            <a:r>
              <a:rPr lang="tr-TR" dirty="0"/>
              <a:t>damarındaki </a:t>
            </a:r>
            <a:r>
              <a:rPr lang="tr-TR" dirty="0" err="1"/>
              <a:t>aterom</a:t>
            </a:r>
            <a:r>
              <a:rPr lang="tr-TR" dirty="0"/>
              <a:t> plakları, beyne giden damarlarındaki </a:t>
            </a:r>
            <a:r>
              <a:rPr lang="tr-TR" dirty="0" smtClean="0"/>
              <a:t>var olan </a:t>
            </a:r>
            <a:r>
              <a:rPr lang="tr-TR" dirty="0"/>
              <a:t>darlıklar, ameliyat sonrası beyin komplikasyonlarını önemli ölçüde arttırabilmektedir.</a:t>
            </a:r>
          </a:p>
        </p:txBody>
      </p:sp>
    </p:spTree>
    <p:extLst>
      <p:ext uri="{BB962C8B-B14F-4D97-AF65-F5344CB8AC3E}">
        <p14:creationId xmlns:p14="http://schemas.microsoft.com/office/powerpoint/2010/main" val="998396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220"/>
          </a:xfrm>
        </p:spPr>
        <p:txBody>
          <a:bodyPr/>
          <a:lstStyle/>
          <a:p>
            <a:pPr algn="ctr"/>
            <a:r>
              <a:rPr lang="tr-TR" dirty="0" err="1" smtClean="0"/>
              <a:t>Strok</a:t>
            </a:r>
            <a:r>
              <a:rPr lang="tr-TR" dirty="0" smtClean="0"/>
              <a:t> (inme)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4" y="1690688"/>
            <a:ext cx="5277079" cy="480886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6" y="1690688"/>
            <a:ext cx="5409282" cy="48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8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Nörolojik </a:t>
            </a:r>
            <a:r>
              <a:rPr lang="tr-TR" b="1" dirty="0" err="1" smtClean="0"/>
              <a:t>komplikasyonlar’da</a:t>
            </a:r>
            <a:r>
              <a:rPr lang="tr-TR" b="1" dirty="0" smtClean="0"/>
              <a:t> </a:t>
            </a:r>
            <a:r>
              <a:rPr lang="tr-TR" b="1" dirty="0"/>
              <a:t>görülen 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Bilinç bulanıklığı, uyku hali, </a:t>
            </a:r>
            <a:r>
              <a:rPr lang="tr-TR" dirty="0" err="1"/>
              <a:t>kooperasyon</a:t>
            </a:r>
            <a:r>
              <a:rPr lang="tr-TR" dirty="0"/>
              <a:t> kurmada </a:t>
            </a:r>
            <a:r>
              <a:rPr lang="tr-TR" dirty="0" smtClean="0"/>
              <a:t>zorluk, koma</a:t>
            </a:r>
            <a:endParaRPr lang="tr-TR" dirty="0"/>
          </a:p>
          <a:p>
            <a:r>
              <a:rPr lang="tr-TR" dirty="0" smtClean="0"/>
              <a:t>Tek taraflı kuvvet kaybı veya </a:t>
            </a:r>
            <a:r>
              <a:rPr lang="tr-TR" dirty="0" err="1" smtClean="0"/>
              <a:t>Hemipleji</a:t>
            </a:r>
            <a:endParaRPr lang="tr-TR" dirty="0" smtClean="0"/>
          </a:p>
          <a:p>
            <a:r>
              <a:rPr lang="tr-TR" dirty="0" err="1" smtClean="0"/>
              <a:t>Quadripleji</a:t>
            </a:r>
            <a:endParaRPr lang="tr-TR" dirty="0" smtClean="0"/>
          </a:p>
          <a:p>
            <a:r>
              <a:rPr lang="tr-TR" dirty="0" smtClean="0"/>
              <a:t>Konuşma bozukluğu (AFAZİ)</a:t>
            </a:r>
          </a:p>
          <a:p>
            <a:r>
              <a:rPr lang="tr-TR" dirty="0" smtClean="0"/>
              <a:t>Görme kaybı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097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Gastrointestinal</a:t>
            </a:r>
            <a:r>
              <a:rPr lang="tr-TR" b="1" dirty="0"/>
              <a:t> Kanama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Ameliyat sonrası hastaların % 1`inde çoğunluğu kanama olmak üzere bağırsak </a:t>
            </a:r>
            <a:r>
              <a:rPr lang="tr-TR" dirty="0" err="1"/>
              <a:t>iskemisi</a:t>
            </a:r>
            <a:r>
              <a:rPr lang="tr-TR" dirty="0"/>
              <a:t>, ülser, kolit, </a:t>
            </a:r>
            <a:r>
              <a:rPr lang="tr-TR" dirty="0" err="1"/>
              <a:t>pankreatit</a:t>
            </a:r>
            <a:r>
              <a:rPr lang="tr-TR" dirty="0"/>
              <a:t>, </a:t>
            </a:r>
            <a:r>
              <a:rPr lang="tr-TR" dirty="0" err="1"/>
              <a:t>kolesistit</a:t>
            </a:r>
            <a:r>
              <a:rPr lang="tr-TR" dirty="0"/>
              <a:t> gibi hastalıklar görülmektedir.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Özellikle </a:t>
            </a:r>
            <a:r>
              <a:rPr lang="tr-TR" dirty="0"/>
              <a:t>bağırsak </a:t>
            </a:r>
            <a:r>
              <a:rPr lang="tr-TR" dirty="0" err="1"/>
              <a:t>iskemisi</a:t>
            </a:r>
            <a:r>
              <a:rPr lang="tr-TR" dirty="0"/>
              <a:t> % 0,1 ortaya çıkmakla birlikte tedavi edilmemesi ve % 90`ların üzerindeki ölüm oranıyla görmeyi hiç arzu etmediğimiz bir haldir</a:t>
            </a:r>
          </a:p>
        </p:txBody>
      </p:sp>
    </p:spTree>
    <p:extLst>
      <p:ext uri="{BB962C8B-B14F-4D97-AF65-F5344CB8AC3E}">
        <p14:creationId xmlns:p14="http://schemas.microsoft.com/office/powerpoint/2010/main" val="1014966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1" y="188856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Gastrointestinal</a:t>
            </a:r>
            <a:r>
              <a:rPr lang="tr-TR" b="1" dirty="0"/>
              <a:t> Kanama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94053"/>
            <a:ext cx="5408364" cy="486394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34" y="1994054"/>
            <a:ext cx="5045725" cy="48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Gastrointestinal</a:t>
            </a:r>
            <a:r>
              <a:rPr lang="tr-TR" b="1" dirty="0"/>
              <a:t> </a:t>
            </a:r>
            <a:r>
              <a:rPr lang="tr-TR" b="1" dirty="0" err="1"/>
              <a:t>Kanama</a:t>
            </a:r>
            <a:r>
              <a:rPr lang="tr-TR" b="1" dirty="0" err="1" smtClean="0"/>
              <a:t>‘da</a:t>
            </a:r>
            <a:r>
              <a:rPr lang="tr-TR" b="1" dirty="0" smtClean="0"/>
              <a:t> </a:t>
            </a:r>
            <a:r>
              <a:rPr lang="tr-TR" b="1" dirty="0"/>
              <a:t>görülen 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Hipovolemi</a:t>
            </a:r>
            <a:r>
              <a:rPr lang="tr-TR" dirty="0" smtClean="0"/>
              <a:t> ve buna bağlı hipotansiyon</a:t>
            </a:r>
          </a:p>
          <a:p>
            <a:r>
              <a:rPr lang="tr-TR" dirty="0"/>
              <a:t>Bilinç bulanıklığı, uyku hali, </a:t>
            </a:r>
            <a:r>
              <a:rPr lang="tr-TR" dirty="0" err="1"/>
              <a:t>kooperasyon</a:t>
            </a:r>
            <a:r>
              <a:rPr lang="tr-TR" dirty="0"/>
              <a:t> kurmada zorluk</a:t>
            </a:r>
          </a:p>
          <a:p>
            <a:r>
              <a:rPr lang="tr-TR" dirty="0"/>
              <a:t>Soğuk terleme, bulantı, kusma</a:t>
            </a:r>
          </a:p>
          <a:p>
            <a:r>
              <a:rPr lang="tr-TR" dirty="0"/>
              <a:t>Ciltte soğukluk, solukluk, </a:t>
            </a:r>
            <a:r>
              <a:rPr lang="tr-TR" dirty="0" err="1"/>
              <a:t>siyanoz</a:t>
            </a:r>
            <a:endParaRPr lang="tr-TR" dirty="0"/>
          </a:p>
          <a:p>
            <a:r>
              <a:rPr lang="tr-TR" dirty="0"/>
              <a:t>Baş dönmesi, göz kararması, görme güçlüğü</a:t>
            </a:r>
          </a:p>
          <a:p>
            <a:r>
              <a:rPr lang="tr-TR" dirty="0"/>
              <a:t>İdrar çıkışında azalma, idrar renginde koyulaşma</a:t>
            </a:r>
          </a:p>
          <a:p>
            <a:r>
              <a:rPr lang="tr-TR" dirty="0" err="1"/>
              <a:t>Ekstremitelerde</a:t>
            </a:r>
            <a:r>
              <a:rPr lang="tr-TR" dirty="0"/>
              <a:t> soğukluk, parmak uçlarında solukluk veya morarma</a:t>
            </a:r>
          </a:p>
          <a:p>
            <a:r>
              <a:rPr lang="tr-TR" dirty="0" err="1"/>
              <a:t>Lactat</a:t>
            </a:r>
            <a:r>
              <a:rPr lang="tr-TR" dirty="0"/>
              <a:t> 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hiperpotasemi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37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Börek yetmezliği (</a:t>
            </a:r>
            <a:r>
              <a:rPr lang="tr-TR" b="1" dirty="0" err="1" smtClean="0"/>
              <a:t>Oligüri</a:t>
            </a:r>
            <a:r>
              <a:rPr lang="tr-TR" b="1" dirty="0" smtClean="0"/>
              <a:t> veya anüri)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Hastaların % 10-20`si kadarında, ameliyat sonrası idrar azlığı ve serum </a:t>
            </a:r>
            <a:r>
              <a:rPr lang="tr-TR" dirty="0" err="1"/>
              <a:t>kreatinin</a:t>
            </a:r>
            <a:r>
              <a:rPr lang="tr-TR" dirty="0"/>
              <a:t> seviyelerinin yükseldiği görülmektedir. </a:t>
            </a:r>
            <a:r>
              <a:rPr lang="tr-TR" dirty="0" smtClean="0"/>
              <a:t>Ancak </a:t>
            </a:r>
            <a:r>
              <a:rPr lang="tr-TR" dirty="0"/>
              <a:t>% 1`i diyaliz gerektiren böbrek yetmezliğine maruz kalmaktadır. </a:t>
            </a:r>
            <a:endParaRPr lang="tr-TR" dirty="0" smtClean="0"/>
          </a:p>
          <a:p>
            <a:pPr algn="just"/>
            <a:r>
              <a:rPr lang="tr-TR" dirty="0" smtClean="0"/>
              <a:t>65 </a:t>
            </a:r>
            <a:r>
              <a:rPr lang="tr-TR" dirty="0"/>
              <a:t>yaş üstü, şeker hastası, kalp yetmezliği ve özellikle ameliyat öncesi böbrek fonksiyon bozukluğu olanlarda ve ameliyat süresi uzun olanlarda ameliyat sonrası böbrek yetmezliği beklenmelidir.</a:t>
            </a:r>
          </a:p>
          <a:p>
            <a:pPr algn="just"/>
            <a:r>
              <a:rPr lang="tr-TR" dirty="0"/>
              <a:t>Bu hastalara ameliyat sırasında dahi </a:t>
            </a:r>
            <a:r>
              <a:rPr lang="tr-TR" dirty="0" err="1"/>
              <a:t>hemofiltrasyon</a:t>
            </a:r>
            <a:r>
              <a:rPr lang="tr-TR" dirty="0"/>
              <a:t> ya da diyaliz yapılabilmektedir. Aynı şekilde diyalize bağımlı böbrek yetmezliği olan hastalarda da ameliyat sırasında diyaliz yapılarak güvenle açık kalp ameliyatı yapılabilmektedir.</a:t>
            </a:r>
          </a:p>
        </p:txBody>
      </p:sp>
    </p:spTree>
    <p:extLst>
      <p:ext uri="{BB962C8B-B14F-4D97-AF65-F5344CB8AC3E}">
        <p14:creationId xmlns:p14="http://schemas.microsoft.com/office/powerpoint/2010/main" val="41751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Börek yetmezliği (</a:t>
            </a:r>
            <a:r>
              <a:rPr lang="tr-TR" b="1" dirty="0" err="1"/>
              <a:t>Oligüri</a:t>
            </a:r>
            <a:r>
              <a:rPr lang="tr-TR" b="1" dirty="0"/>
              <a:t> veya anüri)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93205"/>
            <a:ext cx="4670234" cy="42194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82" y="2093205"/>
            <a:ext cx="5497417" cy="42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err="1"/>
              <a:t>Arteriyel</a:t>
            </a:r>
            <a:r>
              <a:rPr lang="tr-TR" sz="3200" b="1" dirty="0"/>
              <a:t> kan basıncı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Sol </a:t>
            </a:r>
            <a:r>
              <a:rPr lang="tr-TR" dirty="0" err="1"/>
              <a:t>ventrikülün</a:t>
            </a:r>
            <a:r>
              <a:rPr lang="tr-TR" dirty="0"/>
              <a:t> ritmik </a:t>
            </a:r>
            <a:r>
              <a:rPr lang="tr-TR" dirty="0" err="1"/>
              <a:t>kontraksiyonu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sistem içine kanı </a:t>
            </a:r>
            <a:r>
              <a:rPr lang="tr-TR" dirty="0" smtClean="0"/>
              <a:t>pompalaması sonucunda oluşan basınca </a:t>
            </a:r>
            <a:r>
              <a:rPr lang="tr-TR" dirty="0" err="1" smtClean="0"/>
              <a:t>arteriyel</a:t>
            </a:r>
            <a:r>
              <a:rPr lang="tr-TR" dirty="0" smtClean="0"/>
              <a:t> kan basıncı denir.</a:t>
            </a:r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 </a:t>
            </a:r>
            <a:r>
              <a:rPr lang="tr-TR" dirty="0" err="1"/>
              <a:t>Sistolik</a:t>
            </a:r>
            <a:r>
              <a:rPr lang="tr-TR" dirty="0"/>
              <a:t> </a:t>
            </a:r>
            <a:r>
              <a:rPr lang="tr-TR" dirty="0" err="1"/>
              <a:t>kontraksiyon</a:t>
            </a:r>
            <a:r>
              <a:rPr lang="tr-TR" dirty="0"/>
              <a:t> sırasındaki tepe basıncı </a:t>
            </a:r>
            <a:r>
              <a:rPr lang="tr-TR" dirty="0" err="1"/>
              <a:t>sistolik</a:t>
            </a:r>
            <a:r>
              <a:rPr lang="tr-TR" dirty="0"/>
              <a:t> arter basıncı (SAB), </a:t>
            </a:r>
            <a:r>
              <a:rPr lang="tr-TR" dirty="0" err="1"/>
              <a:t>diastolik</a:t>
            </a:r>
            <a:r>
              <a:rPr lang="tr-TR" dirty="0"/>
              <a:t> gevşeme sırasındaki basınç ise </a:t>
            </a:r>
            <a:r>
              <a:rPr lang="tr-TR" dirty="0" err="1" smtClean="0"/>
              <a:t>diyastolik</a:t>
            </a:r>
            <a:r>
              <a:rPr lang="tr-TR" dirty="0" smtClean="0"/>
              <a:t> </a:t>
            </a:r>
            <a:r>
              <a:rPr lang="tr-TR" dirty="0"/>
              <a:t>arter basıncı (DAB) olarak kabul edilir.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250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Börek </a:t>
            </a:r>
            <a:r>
              <a:rPr lang="tr-TR" b="1" dirty="0" err="1" smtClean="0"/>
              <a:t>yetmezliği‘nde</a:t>
            </a:r>
            <a:r>
              <a:rPr lang="tr-TR" b="1" dirty="0" smtClean="0"/>
              <a:t> </a:t>
            </a:r>
            <a:r>
              <a:rPr lang="tr-TR" b="1" dirty="0"/>
              <a:t>görülen </a:t>
            </a:r>
            <a:br>
              <a:rPr lang="tr-TR" b="1" dirty="0"/>
            </a:br>
            <a:r>
              <a:rPr lang="tr-TR" b="1" dirty="0"/>
              <a:t>Semptomlar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İdrar çıkışında azalma, idrar renginde koyulaşma</a:t>
            </a:r>
          </a:p>
          <a:p>
            <a:r>
              <a:rPr lang="tr-TR" dirty="0" err="1" smtClean="0"/>
              <a:t>Lactat</a:t>
            </a:r>
            <a:r>
              <a:rPr lang="tr-TR" dirty="0" smtClean="0"/>
              <a:t> </a:t>
            </a:r>
            <a:r>
              <a:rPr lang="tr-TR" dirty="0"/>
              <a:t>yüksekliği,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 smtClean="0"/>
              <a:t>hiperpotasemi</a:t>
            </a:r>
            <a:endParaRPr lang="tr-TR" dirty="0" smtClean="0"/>
          </a:p>
          <a:p>
            <a:r>
              <a:rPr lang="tr-TR" dirty="0" smtClean="0"/>
              <a:t>Volüm yüklenmesi ve buna bağlı bulgular</a:t>
            </a:r>
          </a:p>
          <a:p>
            <a:r>
              <a:rPr lang="tr-TR" dirty="0"/>
              <a:t>Solunum güçlüğü,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taşipne</a:t>
            </a:r>
            <a:r>
              <a:rPr lang="tr-TR" dirty="0"/>
              <a:t>, </a:t>
            </a:r>
            <a:r>
              <a:rPr lang="tr-TR" dirty="0" err="1"/>
              <a:t>hiperpne</a:t>
            </a:r>
            <a:endParaRPr lang="tr-TR" dirty="0"/>
          </a:p>
          <a:p>
            <a:r>
              <a:rPr lang="tr-TR" dirty="0"/>
              <a:t>Kan oksijen </a:t>
            </a:r>
            <a:r>
              <a:rPr lang="tr-TR" dirty="0" err="1"/>
              <a:t>satürasyonunda</a:t>
            </a:r>
            <a:r>
              <a:rPr lang="tr-TR" dirty="0"/>
              <a:t> düşme, </a:t>
            </a:r>
            <a:r>
              <a:rPr lang="tr-TR" dirty="0" err="1"/>
              <a:t>oksijenasyonda</a:t>
            </a:r>
            <a:r>
              <a:rPr lang="tr-TR" dirty="0"/>
              <a:t> bozulma</a:t>
            </a:r>
          </a:p>
          <a:p>
            <a:r>
              <a:rPr lang="tr-TR" dirty="0" smtClean="0"/>
              <a:t>Kanlı </a:t>
            </a:r>
            <a:r>
              <a:rPr lang="tr-TR" dirty="0"/>
              <a:t>balgam, akciğerlerde sıvı göllenmesine bağlı </a:t>
            </a:r>
            <a:r>
              <a:rPr lang="tr-TR" dirty="0" err="1"/>
              <a:t>sekresyon</a:t>
            </a:r>
            <a:r>
              <a:rPr lang="tr-TR" dirty="0"/>
              <a:t> fazlalığı</a:t>
            </a:r>
          </a:p>
          <a:p>
            <a:r>
              <a:rPr lang="tr-TR" dirty="0"/>
              <a:t>Solunum </a:t>
            </a:r>
            <a:r>
              <a:rPr lang="tr-TR" dirty="0" err="1"/>
              <a:t>arresti</a:t>
            </a:r>
            <a:r>
              <a:rPr lang="tr-TR" dirty="0"/>
              <a:t>, kardiyak </a:t>
            </a:r>
            <a:r>
              <a:rPr lang="tr-TR" dirty="0" err="1"/>
              <a:t>arrest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7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/>
              <a:t>Dinlediğiniz için </a:t>
            </a:r>
          </a:p>
          <a:p>
            <a:pPr marL="0" indent="0" algn="ctr">
              <a:buNone/>
            </a:pPr>
            <a:r>
              <a:rPr lang="tr-TR" sz="6000" b="1" dirty="0" smtClean="0"/>
              <a:t>TEŞEKKÜRLER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864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Arteriyel</a:t>
            </a:r>
            <a:r>
              <a:rPr lang="tr-TR" b="1" dirty="0"/>
              <a:t> kan basıncı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60154"/>
            <a:ext cx="4097356" cy="4230477"/>
          </a:xfrm>
        </p:spPr>
      </p:pic>
      <p:sp>
        <p:nvSpPr>
          <p:cNvPr id="6" name="AutoShape 4" descr="C:\Users\ihsan.alur\Downloads\t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0" y="2060155"/>
            <a:ext cx="5338590" cy="42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Nabız Basıncı-Ortalama </a:t>
            </a:r>
            <a:r>
              <a:rPr lang="tr-TR" b="1" dirty="0" err="1" smtClean="0"/>
              <a:t>Arteriyel</a:t>
            </a:r>
            <a:r>
              <a:rPr lang="tr-TR" b="1" dirty="0" smtClean="0"/>
              <a:t> Basınç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FF0000"/>
                </a:solidFill>
              </a:rPr>
              <a:t>Nabız </a:t>
            </a:r>
            <a:r>
              <a:rPr lang="tr-TR" b="1" i="1" dirty="0" smtClean="0">
                <a:solidFill>
                  <a:srgbClr val="FF0000"/>
                </a:solidFill>
              </a:rPr>
              <a:t>basıncı</a:t>
            </a:r>
            <a:r>
              <a:rPr lang="tr-TR" i="1" dirty="0" smtClean="0">
                <a:solidFill>
                  <a:srgbClr val="FF0000"/>
                </a:solidFill>
              </a:rPr>
              <a:t>: </a:t>
            </a:r>
            <a:r>
              <a:rPr lang="tr-TR" dirty="0" err="1" smtClean="0"/>
              <a:t>Sistolik</a:t>
            </a:r>
            <a:r>
              <a:rPr lang="tr-TR" dirty="0" smtClean="0"/>
              <a:t> ve </a:t>
            </a:r>
            <a:r>
              <a:rPr lang="tr-TR" dirty="0" err="1" smtClean="0"/>
              <a:t>diyastolik</a:t>
            </a:r>
            <a:r>
              <a:rPr lang="tr-TR" dirty="0" smtClean="0"/>
              <a:t> basınçları </a:t>
            </a:r>
            <a:r>
              <a:rPr lang="tr-TR" dirty="0"/>
              <a:t>arasındaki farktan oluşur.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Nabız Basıncı</a:t>
            </a:r>
            <a:r>
              <a:rPr lang="tr-TR" i="1" dirty="0">
                <a:solidFill>
                  <a:srgbClr val="FF0000"/>
                </a:solidFill>
              </a:rPr>
              <a:t>: </a:t>
            </a:r>
            <a:r>
              <a:rPr lang="tr-TR" b="1" i="1" dirty="0" err="1">
                <a:solidFill>
                  <a:srgbClr val="FF0000"/>
                </a:solidFill>
              </a:rPr>
              <a:t>Sistolik</a:t>
            </a:r>
            <a:r>
              <a:rPr lang="tr-TR" b="1" i="1" dirty="0">
                <a:solidFill>
                  <a:srgbClr val="FF0000"/>
                </a:solidFill>
              </a:rPr>
              <a:t> KB– </a:t>
            </a:r>
            <a:r>
              <a:rPr lang="tr-TR" b="1" i="1" dirty="0" err="1">
                <a:solidFill>
                  <a:srgbClr val="FF0000"/>
                </a:solidFill>
              </a:rPr>
              <a:t>Diyastolik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KB</a:t>
            </a:r>
          </a:p>
          <a:p>
            <a:endParaRPr lang="tr-T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i="1" dirty="0">
              <a:solidFill>
                <a:srgbClr val="FF0000"/>
              </a:solidFill>
            </a:endParaRPr>
          </a:p>
          <a:p>
            <a:r>
              <a:rPr lang="tr-TR" b="1" dirty="0" smtClean="0"/>
              <a:t>Ortalama </a:t>
            </a:r>
            <a:r>
              <a:rPr lang="tr-TR" b="1" dirty="0" err="1"/>
              <a:t>Arteriyel</a:t>
            </a:r>
            <a:r>
              <a:rPr lang="tr-TR" b="1" dirty="0"/>
              <a:t> </a:t>
            </a:r>
            <a:r>
              <a:rPr lang="tr-TR" b="1" dirty="0" smtClean="0"/>
              <a:t>Basınç: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/>
              <a:t>kan basıncının zaman ağırlıklı ortalaması ise </a:t>
            </a:r>
            <a:r>
              <a:rPr lang="tr-TR" i="1" dirty="0">
                <a:solidFill>
                  <a:srgbClr val="FF0000"/>
                </a:solidFill>
              </a:rPr>
              <a:t>ortalama arter basıncı (OAB) </a:t>
            </a:r>
            <a:r>
              <a:rPr lang="tr-TR" dirty="0"/>
              <a:t>oluşturur ve aşağıdaki formül ile hesaplanır. </a:t>
            </a:r>
          </a:p>
          <a:p>
            <a:r>
              <a:rPr lang="tr-TR" b="1" dirty="0"/>
              <a:t>OAB (MAP) = (SKB + [2x DKB]) / 3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9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Ortalama Arter Basıncı Nasıl Hesaplanır?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70" y="2603500"/>
            <a:ext cx="4197672" cy="3416300"/>
          </a:xfrm>
        </p:spPr>
      </p:pic>
    </p:spTree>
    <p:extLst>
      <p:ext uri="{BB962C8B-B14F-4D97-AF65-F5344CB8AC3E}">
        <p14:creationId xmlns:p14="http://schemas.microsoft.com/office/powerpoint/2010/main" val="2316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2074</TotalTime>
  <Words>1707</Words>
  <Application>Microsoft Office PowerPoint</Application>
  <PresentationFormat>Geniş ekran</PresentationFormat>
  <Paragraphs>287</Paragraphs>
  <Slides>61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7" baseType="lpstr">
      <vt:lpstr>Arial</vt:lpstr>
      <vt:lpstr>Century Gothic</vt:lpstr>
      <vt:lpstr>Times New Roman</vt:lpstr>
      <vt:lpstr>Wingdings</vt:lpstr>
      <vt:lpstr>Wingdings 3</vt:lpstr>
      <vt:lpstr>İyon Toplantı Odası</vt:lpstr>
      <vt:lpstr>Kalp ameliyatı sonrası post-op hasta bakımında dikkat edilmesi gereken sorunlar ve çözümler</vt:lpstr>
      <vt:lpstr>Öğrenim hedefleri </vt:lpstr>
      <vt:lpstr>Kalp ameliyatı sonrası post-op hasta takibi ve monitörizasyon</vt:lpstr>
      <vt:lpstr>Kalp ameliyatı sonrası post-op hasta takibi ve monitörizasyon</vt:lpstr>
      <vt:lpstr>Kalp ameliyatı sonrası post-op hasta takibi ve monitörizasyon</vt:lpstr>
      <vt:lpstr>Arteriyel kan basıncı</vt:lpstr>
      <vt:lpstr>Arteriyel kan basıncı</vt:lpstr>
      <vt:lpstr>Nabız Basıncı-Ortalama Arteriyel Basınç</vt:lpstr>
      <vt:lpstr>Ortalama Arter Basıncı Nasıl Hesaplanır?</vt:lpstr>
      <vt:lpstr>Kalp ameliyatı sonrası postop hasta takibi ve monitörizasyon</vt:lpstr>
      <vt:lpstr>Kalp ameliyatı sonrası en sık karşılaşılan problemler ve çözümler</vt:lpstr>
      <vt:lpstr>Hipotansiyon ve bradikardi </vt:lpstr>
      <vt:lpstr>Hipotansiyon ve bradikardi</vt:lpstr>
      <vt:lpstr>Hipotansiyon ve Bradikardi’de görülen Semptomlar ve Bulgular</vt:lpstr>
      <vt:lpstr>Hipotansiyon ve Bradikardi Tedavisi</vt:lpstr>
      <vt:lpstr>Hipotansiyon ve Bradikardi Tedavisi</vt:lpstr>
      <vt:lpstr>Hipertansiyon ve Taşıkardi</vt:lpstr>
      <vt:lpstr>Hipertansiyon</vt:lpstr>
      <vt:lpstr>Taşıkardi</vt:lpstr>
      <vt:lpstr>Hipertansiyon ve Taşıkardi’de görülen Semptomlar ve Bulgular</vt:lpstr>
      <vt:lpstr>Hipertansiyon ve Taşıkardi Tedavisi</vt:lpstr>
      <vt:lpstr>Taşıkardi Tedavisi</vt:lpstr>
      <vt:lpstr>Hipovolemi ve Hipervolemi</vt:lpstr>
      <vt:lpstr>Hipovolemi</vt:lpstr>
      <vt:lpstr>Hipervolemi</vt:lpstr>
      <vt:lpstr>Hipovolemi ve Hipervolemi’de görülen Semptomlar ve Bulgular</vt:lpstr>
      <vt:lpstr>Hipovolemi Tedavisi</vt:lpstr>
      <vt:lpstr>Kardiyak aritmiler</vt:lpstr>
      <vt:lpstr>Kardiyak aritmiler</vt:lpstr>
      <vt:lpstr>Atriyal Fibrilasyon </vt:lpstr>
      <vt:lpstr>Atriyal Fibrilasyon</vt:lpstr>
      <vt:lpstr>Atriyal Fibrilasyon’da görülen Semptomlar ve Bulgular</vt:lpstr>
      <vt:lpstr>Ventriküler aritmiler</vt:lpstr>
      <vt:lpstr>Ventriküler aritmiler’da görülen Semptomlar ve Bulgular</vt:lpstr>
      <vt:lpstr>Düşük Kalp Debisi Sendromu </vt:lpstr>
      <vt:lpstr>Düşük Kalp Debisi Sendromu</vt:lpstr>
      <vt:lpstr>Düşük Kalp Debisi Sendromu’nda görülen Semptomlar ve Bulgular</vt:lpstr>
      <vt:lpstr>Hipoksi/Hipoksemi (Satürasyon düşmesi)</vt:lpstr>
      <vt:lpstr>Hipoksi/Hipoksemi (Satürasyon düşmesi)</vt:lpstr>
      <vt:lpstr>Hipoksi/Hipoksemi (Satürasyon düşmesi)</vt:lpstr>
      <vt:lpstr>Hipoksi/Hipoksemi (Satürasyon düşmesi)’de görülen Semptomlar ve Bulgular</vt:lpstr>
      <vt:lpstr>Drenaj (Kanama)</vt:lpstr>
      <vt:lpstr>Drenaj (Kanama)</vt:lpstr>
      <vt:lpstr>Drenaj (Kanama)’da görülen  Semptomlar ve Bulgular</vt:lpstr>
      <vt:lpstr>Kardiyak tamponad</vt:lpstr>
      <vt:lpstr>Kardiyak tamponad</vt:lpstr>
      <vt:lpstr>Kardiyak tamponad’da görülen  Semptomlar ve Bulgular</vt:lpstr>
      <vt:lpstr>Perikardiyal/Plevral efüzyon</vt:lpstr>
      <vt:lpstr>Perikardiyal efüzyon</vt:lpstr>
      <vt:lpstr>Plevral efüzyon</vt:lpstr>
      <vt:lpstr>Perikardiyal/Plevral efüzyon’da görülen  Semptomlar ve Bulgular</vt:lpstr>
      <vt:lpstr>Nörolojik komplikasyonlar</vt:lpstr>
      <vt:lpstr>Strok (inme)</vt:lpstr>
      <vt:lpstr>Nörolojik komplikasyonlar’da görülen  Semptomlar ve Bulgular</vt:lpstr>
      <vt:lpstr>Gastrointestinal Kanama </vt:lpstr>
      <vt:lpstr>Gastrointestinal Kanama</vt:lpstr>
      <vt:lpstr>Gastrointestinal Kanama‘da görülen  Semptomlar ve Bulgular</vt:lpstr>
      <vt:lpstr>Börek yetmezliği (Oligüri veya anüri) </vt:lpstr>
      <vt:lpstr>Börek yetmezliği (Oligüri veya anüri)</vt:lpstr>
      <vt:lpstr>Börek yetmezliği‘nde görülen  Semptomlar ve Bulgular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Kalp ameliyatı sonrası postop bakımda dikkat edilmesi gereken sorunlar ve çözümler</dc:title>
  <dc:creator>İhsan Alur</dc:creator>
  <cp:lastModifiedBy>İhsan Alur</cp:lastModifiedBy>
  <cp:revision>229</cp:revision>
  <dcterms:created xsi:type="dcterms:W3CDTF">2022-09-03T10:52:28Z</dcterms:created>
  <dcterms:modified xsi:type="dcterms:W3CDTF">2022-10-18T20:55:46Z</dcterms:modified>
</cp:coreProperties>
</file>