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258" r:id="rId5"/>
    <p:sldId id="313" r:id="rId6"/>
    <p:sldId id="259" r:id="rId7"/>
    <p:sldId id="314" r:id="rId8"/>
    <p:sldId id="260" r:id="rId9"/>
    <p:sldId id="315" r:id="rId10"/>
    <p:sldId id="261" r:id="rId11"/>
    <p:sldId id="262" r:id="rId12"/>
    <p:sldId id="316" r:id="rId13"/>
    <p:sldId id="263" r:id="rId14"/>
    <p:sldId id="317" r:id="rId15"/>
    <p:sldId id="264" r:id="rId16"/>
    <p:sldId id="318" r:id="rId17"/>
    <p:sldId id="319" r:id="rId18"/>
    <p:sldId id="265" r:id="rId19"/>
    <p:sldId id="320" r:id="rId20"/>
    <p:sldId id="321" r:id="rId21"/>
    <p:sldId id="266" r:id="rId22"/>
    <p:sldId id="322" r:id="rId23"/>
    <p:sldId id="323" r:id="rId24"/>
    <p:sldId id="267" r:id="rId25"/>
    <p:sldId id="324" r:id="rId26"/>
    <p:sldId id="268" r:id="rId27"/>
    <p:sldId id="269" r:id="rId28"/>
    <p:sldId id="325" r:id="rId29"/>
    <p:sldId id="326" r:id="rId30"/>
    <p:sldId id="270" r:id="rId31"/>
    <p:sldId id="271" r:id="rId32"/>
    <p:sldId id="272" r:id="rId33"/>
    <p:sldId id="329" r:id="rId34"/>
    <p:sldId id="327" r:id="rId35"/>
    <p:sldId id="328" r:id="rId36"/>
    <p:sldId id="273" r:id="rId37"/>
    <p:sldId id="330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28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74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79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9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6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6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67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05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9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93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33A4-CD85-44AF-876A-0511E4EFC633}" type="datetimeFigureOut">
              <a:rPr lang="tr-TR" smtClean="0"/>
              <a:t>24.09.2022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BD52-E7D2-4932-BEDA-530A72562C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01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KÜÇÜK STAJLAR</a:t>
            </a:r>
            <a:br>
              <a:rPr lang="tr-TR"/>
            </a:br>
            <a:r>
              <a:rPr lang="tr-TR"/>
              <a:t>KALP DAMAR CERRAHİSİ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4400" smtClean="0">
              <a:solidFill>
                <a:srgbClr val="002060"/>
              </a:solidFill>
            </a:endParaRPr>
          </a:p>
          <a:p>
            <a:r>
              <a:rPr lang="tr-TR" sz="4400" smtClean="0">
                <a:solidFill>
                  <a:srgbClr val="002060"/>
                </a:solidFill>
              </a:rPr>
              <a:t>OP.DR.İHSAN </a:t>
            </a:r>
            <a:r>
              <a:rPr lang="tr-TR" sz="4400" dirty="0" smtClean="0">
                <a:solidFill>
                  <a:srgbClr val="002060"/>
                </a:solidFill>
              </a:rPr>
              <a:t>ALUR</a:t>
            </a:r>
            <a:endParaRPr lang="tr-TR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Koroner arter hastalığında cerrahi anatomik </a:t>
            </a:r>
            <a:r>
              <a:rPr lang="tr-TR" dirty="0" err="1" smtClean="0"/>
              <a:t>kontrendikasyonlar</a:t>
            </a:r>
            <a:r>
              <a:rPr lang="tr-TR" dirty="0" smtClean="0"/>
              <a:t>:</a:t>
            </a:r>
          </a:p>
          <a:p>
            <a:r>
              <a:rPr lang="tr-TR" dirty="0" smtClean="0"/>
              <a:t>1. </a:t>
            </a:r>
            <a:r>
              <a:rPr lang="tr-TR" b="1" dirty="0" smtClean="0">
                <a:solidFill>
                  <a:srgbClr val="FF0000"/>
                </a:solidFill>
              </a:rPr>
              <a:t>1 mm’den küçük </a:t>
            </a:r>
            <a:r>
              <a:rPr lang="tr-TR" dirty="0" smtClean="0"/>
              <a:t>koroner arterler</a:t>
            </a:r>
          </a:p>
          <a:p>
            <a:r>
              <a:rPr lang="tr-TR" dirty="0" smtClean="0"/>
              <a:t>2. Tam tıkalı ve içi </a:t>
            </a:r>
            <a:r>
              <a:rPr lang="tr-TR" dirty="0" err="1" smtClean="0"/>
              <a:t>aterom</a:t>
            </a:r>
            <a:r>
              <a:rPr lang="tr-TR" dirty="0" smtClean="0"/>
              <a:t> ile dolu koroner arterler</a:t>
            </a:r>
          </a:p>
          <a:p>
            <a:r>
              <a:rPr lang="tr-TR" dirty="0" smtClean="0"/>
              <a:t>3. LAD dışı Koroner Arter Hastalığı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047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Koroner arter hastalığında cerrahi klinik </a:t>
            </a:r>
            <a:r>
              <a:rPr lang="tr-TR" dirty="0" err="1" smtClean="0"/>
              <a:t>kontrendikasyonlar</a:t>
            </a:r>
            <a:r>
              <a:rPr lang="tr-TR" dirty="0" smtClean="0"/>
              <a:t>:</a:t>
            </a:r>
          </a:p>
          <a:p>
            <a:r>
              <a:rPr lang="tr-TR" dirty="0" smtClean="0"/>
              <a:t>1. kötü sol </a:t>
            </a:r>
            <a:r>
              <a:rPr lang="tr-TR" dirty="0" err="1" smtClean="0"/>
              <a:t>ventrikül</a:t>
            </a:r>
            <a:r>
              <a:rPr lang="tr-TR" dirty="0" smtClean="0"/>
              <a:t> fonksiyonu (EF˂%25)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Pulmoner</a:t>
            </a:r>
            <a:r>
              <a:rPr lang="tr-TR" dirty="0" smtClean="0"/>
              <a:t> hipertansiyon (</a:t>
            </a:r>
            <a:r>
              <a:rPr lang="tr-TR" dirty="0" err="1" smtClean="0"/>
              <a:t>Pulmoner</a:t>
            </a:r>
            <a:r>
              <a:rPr lang="tr-TR" dirty="0" smtClean="0"/>
              <a:t> arter basıncı˃50 </a:t>
            </a:r>
            <a:r>
              <a:rPr lang="tr-TR" dirty="0" err="1" smtClean="0"/>
              <a:t>mmHg</a:t>
            </a:r>
            <a:r>
              <a:rPr lang="tr-TR" dirty="0" smtClean="0"/>
              <a:t> veya </a:t>
            </a:r>
            <a:r>
              <a:rPr lang="tr-TR" dirty="0" err="1" smtClean="0"/>
              <a:t>Pulmoner</a:t>
            </a:r>
            <a:r>
              <a:rPr lang="tr-TR" dirty="0" smtClean="0"/>
              <a:t> arter basıncının sistemik basıncın 2/3’ünden fazla olması)</a:t>
            </a:r>
          </a:p>
          <a:p>
            <a:r>
              <a:rPr lang="tr-TR" dirty="0" smtClean="0"/>
              <a:t>3. MI sonrası canlı işlevsel </a:t>
            </a:r>
            <a:r>
              <a:rPr lang="tr-TR" dirty="0" err="1" smtClean="0"/>
              <a:t>miyokard</a:t>
            </a:r>
            <a:r>
              <a:rPr lang="tr-TR" dirty="0" smtClean="0"/>
              <a:t> dokusunun bulunmaması (</a:t>
            </a:r>
            <a:r>
              <a:rPr lang="tr-TR" dirty="0" err="1" smtClean="0"/>
              <a:t>iskemik</a:t>
            </a:r>
            <a:r>
              <a:rPr lang="tr-TR" dirty="0" smtClean="0"/>
              <a:t> </a:t>
            </a:r>
            <a:r>
              <a:rPr lang="tr-TR" dirty="0" err="1" smtClean="0"/>
              <a:t>kardiyomiyopati</a:t>
            </a:r>
            <a:r>
              <a:rPr lang="tr-TR" dirty="0"/>
              <a:t>)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314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İskemik</a:t>
            </a:r>
            <a:r>
              <a:rPr lang="tr-TR" b="1" dirty="0" smtClean="0"/>
              <a:t> </a:t>
            </a:r>
            <a:r>
              <a:rPr lang="tr-TR" b="1" dirty="0" err="1" smtClean="0"/>
              <a:t>kardiyomiyopati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6" y="1965279"/>
            <a:ext cx="6960074" cy="4585646"/>
          </a:xfrm>
        </p:spPr>
      </p:pic>
    </p:spTree>
    <p:extLst>
      <p:ext uri="{BB962C8B-B14F-4D97-AF65-F5344CB8AC3E}">
        <p14:creationId xmlns:p14="http://schemas.microsoft.com/office/powerpoint/2010/main" val="229948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oroner arter hastalıklarının cerrahi tedavisinde en sık kullanılan </a:t>
            </a:r>
            <a:r>
              <a:rPr lang="tr-TR" dirty="0" err="1" smtClean="0"/>
              <a:t>gerftler</a:t>
            </a:r>
            <a:r>
              <a:rPr lang="tr-TR" dirty="0" smtClean="0"/>
              <a:t>:</a:t>
            </a:r>
          </a:p>
          <a:p>
            <a:r>
              <a:rPr lang="tr-TR" dirty="0" smtClean="0"/>
              <a:t>1. LİMA (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mammarian</a:t>
            </a:r>
            <a:r>
              <a:rPr lang="tr-TR" dirty="0" smtClean="0"/>
              <a:t> arter)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Safen</a:t>
            </a:r>
            <a:r>
              <a:rPr lang="tr-TR" dirty="0" smtClean="0"/>
              <a:t> </a:t>
            </a:r>
            <a:r>
              <a:rPr lang="tr-TR" dirty="0" err="1" smtClean="0"/>
              <a:t>ven</a:t>
            </a:r>
            <a:r>
              <a:rPr lang="tr-TR" dirty="0" smtClean="0"/>
              <a:t> </a:t>
            </a:r>
            <a:r>
              <a:rPr lang="tr-TR" dirty="0" err="1" smtClean="0"/>
              <a:t>greft</a:t>
            </a:r>
            <a:r>
              <a:rPr lang="tr-TR" dirty="0" smtClean="0"/>
              <a:t> (vena </a:t>
            </a:r>
            <a:r>
              <a:rPr lang="tr-TR" dirty="0" err="1" smtClean="0"/>
              <a:t>safena</a:t>
            </a:r>
            <a:r>
              <a:rPr lang="tr-TR" dirty="0" smtClean="0"/>
              <a:t> </a:t>
            </a:r>
            <a:r>
              <a:rPr lang="tr-TR" dirty="0" err="1" smtClean="0"/>
              <a:t>magna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18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Koroner Arter Baypas </a:t>
            </a:r>
            <a:r>
              <a:rPr lang="tr-TR" b="1" dirty="0" err="1"/>
              <a:t>G</a:t>
            </a:r>
            <a:r>
              <a:rPr lang="tr-TR" b="1" dirty="0" err="1" smtClean="0"/>
              <a:t>reftleme</a:t>
            </a:r>
            <a:r>
              <a:rPr lang="tr-TR" b="1" dirty="0" smtClean="0"/>
              <a:t> (CABG)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55" y="1869743"/>
            <a:ext cx="5810890" cy="4599296"/>
          </a:xfrm>
        </p:spPr>
      </p:pic>
    </p:spTree>
    <p:extLst>
      <p:ext uri="{BB962C8B-B14F-4D97-AF65-F5344CB8AC3E}">
        <p14:creationId xmlns:p14="http://schemas.microsoft.com/office/powerpoint/2010/main" val="414683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Aort darlığı (aort </a:t>
            </a:r>
            <a:r>
              <a:rPr lang="tr-TR" b="1" dirty="0" err="1" smtClean="0"/>
              <a:t>stenozu</a:t>
            </a:r>
            <a:r>
              <a:rPr lang="tr-TR" b="1" dirty="0" smtClean="0"/>
              <a:t>)</a:t>
            </a:r>
          </a:p>
          <a:p>
            <a:r>
              <a:rPr lang="tr-TR" b="1" dirty="0" err="1" smtClean="0"/>
              <a:t>Prognozu</a:t>
            </a:r>
            <a:r>
              <a:rPr lang="tr-TR" b="1" dirty="0" smtClean="0"/>
              <a:t> en kötü olan kapak patolojisidir.</a:t>
            </a:r>
          </a:p>
          <a:p>
            <a:pPr algn="just"/>
            <a:r>
              <a:rPr lang="tr-TR" b="1" dirty="0" err="1" smtClean="0"/>
              <a:t>Semptomatik</a:t>
            </a:r>
            <a:r>
              <a:rPr lang="tr-TR" b="1" dirty="0" smtClean="0"/>
              <a:t> hastaların tamamı tedavi edilmedikleri takdirde 5 yıl içinde kaybedilirler.</a:t>
            </a:r>
          </a:p>
          <a:p>
            <a:pPr algn="just"/>
            <a:r>
              <a:rPr lang="tr-TR" b="1" dirty="0" smtClean="0"/>
              <a:t>Etiyoloji: en sık akut </a:t>
            </a:r>
            <a:r>
              <a:rPr lang="tr-TR" b="1" dirty="0" err="1" smtClean="0"/>
              <a:t>romatizmal</a:t>
            </a:r>
            <a:r>
              <a:rPr lang="tr-TR" b="1" dirty="0" smtClean="0"/>
              <a:t> ateş, </a:t>
            </a:r>
            <a:r>
              <a:rPr lang="tr-TR" b="1" dirty="0" err="1" smtClean="0"/>
              <a:t>dejeneratif</a:t>
            </a:r>
            <a:r>
              <a:rPr lang="tr-TR" b="1" dirty="0" smtClean="0"/>
              <a:t>, </a:t>
            </a:r>
            <a:r>
              <a:rPr lang="tr-TR" b="1" dirty="0" err="1" smtClean="0"/>
              <a:t>infektif</a:t>
            </a:r>
            <a:r>
              <a:rPr lang="tr-TR" b="1" dirty="0" smtClean="0"/>
              <a:t> </a:t>
            </a:r>
            <a:r>
              <a:rPr lang="tr-TR" b="1" dirty="0" err="1" smtClean="0"/>
              <a:t>endokardit</a:t>
            </a:r>
            <a:r>
              <a:rPr lang="tr-TR" b="1" dirty="0" smtClean="0"/>
              <a:t>, </a:t>
            </a:r>
            <a:r>
              <a:rPr lang="tr-TR" b="1" dirty="0" err="1" smtClean="0"/>
              <a:t>biküspit</a:t>
            </a:r>
            <a:r>
              <a:rPr lang="tr-TR" b="1" dirty="0" smtClean="0"/>
              <a:t> aort kapak</a:t>
            </a:r>
          </a:p>
          <a:p>
            <a:pPr algn="just"/>
            <a:r>
              <a:rPr lang="tr-TR" b="1" dirty="0" smtClean="0"/>
              <a:t>Sol </a:t>
            </a:r>
            <a:r>
              <a:rPr lang="tr-TR" b="1" dirty="0" err="1" smtClean="0"/>
              <a:t>ventrikül</a:t>
            </a:r>
            <a:r>
              <a:rPr lang="tr-TR" b="1" dirty="0" smtClean="0"/>
              <a:t> çıkış yolu darlığı nedeniyle sol </a:t>
            </a:r>
            <a:r>
              <a:rPr lang="tr-TR" b="1" dirty="0" err="1" smtClean="0"/>
              <a:t>ventrikül</a:t>
            </a:r>
            <a:r>
              <a:rPr lang="tr-TR" b="1" dirty="0" smtClean="0"/>
              <a:t> </a:t>
            </a:r>
            <a:r>
              <a:rPr lang="tr-TR" b="1" dirty="0" err="1" smtClean="0"/>
              <a:t>sistolik</a:t>
            </a:r>
            <a:r>
              <a:rPr lang="tr-TR" b="1" dirty="0" smtClean="0"/>
              <a:t> basıncı yükselir, sol </a:t>
            </a:r>
            <a:r>
              <a:rPr lang="tr-TR" b="1" dirty="0" err="1" smtClean="0"/>
              <a:t>ventrikül</a:t>
            </a:r>
            <a:r>
              <a:rPr lang="tr-TR" b="1" dirty="0" smtClean="0"/>
              <a:t> </a:t>
            </a:r>
            <a:r>
              <a:rPr lang="tr-TR" b="1" dirty="0" err="1" smtClean="0"/>
              <a:t>konsantrik</a:t>
            </a:r>
            <a:r>
              <a:rPr lang="tr-TR" b="1" dirty="0" smtClean="0"/>
              <a:t> </a:t>
            </a:r>
            <a:r>
              <a:rPr lang="tr-TR" b="1" dirty="0" err="1" smtClean="0"/>
              <a:t>hipertrofisi</a:t>
            </a:r>
            <a:r>
              <a:rPr lang="tr-TR" b="1" dirty="0" smtClean="0"/>
              <a:t> gelişir, </a:t>
            </a:r>
            <a:r>
              <a:rPr lang="tr-TR" b="1" dirty="0" err="1" smtClean="0"/>
              <a:t>subendokardiyal</a:t>
            </a:r>
            <a:r>
              <a:rPr lang="tr-TR" b="1" dirty="0" smtClean="0"/>
              <a:t> koroner </a:t>
            </a:r>
            <a:r>
              <a:rPr lang="tr-TR" b="1" dirty="0" err="1" smtClean="0"/>
              <a:t>perfüzyon</a:t>
            </a:r>
            <a:r>
              <a:rPr lang="tr-TR" b="1" dirty="0" smtClean="0"/>
              <a:t> bozulur.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7488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Aort Kapak Darlığı (</a:t>
            </a:r>
            <a:r>
              <a:rPr lang="tr-TR" b="1" dirty="0" err="1" smtClean="0"/>
              <a:t>stenozu</a:t>
            </a:r>
            <a:r>
              <a:rPr lang="tr-TR" b="1" dirty="0" smtClean="0"/>
              <a:t>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4"/>
            <a:ext cx="7735712" cy="4820835"/>
          </a:xfrm>
        </p:spPr>
      </p:pic>
    </p:spTree>
    <p:extLst>
      <p:ext uri="{BB962C8B-B14F-4D97-AF65-F5344CB8AC3E}">
        <p14:creationId xmlns:p14="http://schemas.microsoft.com/office/powerpoint/2010/main" val="346911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Sol </a:t>
            </a:r>
            <a:r>
              <a:rPr lang="tr-TR" b="1" dirty="0" err="1"/>
              <a:t>ventrikül</a:t>
            </a:r>
            <a:r>
              <a:rPr lang="tr-TR" b="1" dirty="0"/>
              <a:t> </a:t>
            </a:r>
            <a:r>
              <a:rPr lang="tr-TR" b="1" dirty="0" err="1"/>
              <a:t>konsantrik</a:t>
            </a:r>
            <a:r>
              <a:rPr lang="tr-TR" b="1" dirty="0"/>
              <a:t> </a:t>
            </a:r>
            <a:r>
              <a:rPr lang="tr-TR" b="1" dirty="0" err="1"/>
              <a:t>hipertrofisi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16" y="2251881"/>
            <a:ext cx="5349923" cy="42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4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Aort darlığında </a:t>
            </a:r>
            <a:r>
              <a:rPr lang="tr-TR" b="1" dirty="0" smtClean="0"/>
              <a:t>Sol </a:t>
            </a:r>
            <a:r>
              <a:rPr lang="tr-TR" b="1" dirty="0" err="1" smtClean="0"/>
              <a:t>ventrikül</a:t>
            </a:r>
            <a:r>
              <a:rPr lang="tr-TR" b="1" dirty="0" smtClean="0"/>
              <a:t> çıkış yolu darlığı nedeniyle sol </a:t>
            </a:r>
            <a:r>
              <a:rPr lang="tr-TR" b="1" dirty="0" err="1" smtClean="0"/>
              <a:t>ventrikül</a:t>
            </a:r>
            <a:r>
              <a:rPr lang="tr-TR" b="1" dirty="0" smtClean="0"/>
              <a:t> </a:t>
            </a:r>
            <a:r>
              <a:rPr lang="tr-TR" b="1" dirty="0" err="1" smtClean="0"/>
              <a:t>sistolik</a:t>
            </a:r>
            <a:r>
              <a:rPr lang="tr-TR" b="1" dirty="0" smtClean="0"/>
              <a:t> basıncı yükselmesi, sol </a:t>
            </a:r>
            <a:r>
              <a:rPr lang="tr-TR" b="1" dirty="0" err="1" smtClean="0"/>
              <a:t>ventrikül</a:t>
            </a:r>
            <a:r>
              <a:rPr lang="tr-TR" b="1" dirty="0" smtClean="0"/>
              <a:t> </a:t>
            </a:r>
            <a:r>
              <a:rPr lang="tr-TR" b="1" dirty="0" err="1" smtClean="0"/>
              <a:t>konsantrik</a:t>
            </a:r>
            <a:r>
              <a:rPr lang="tr-TR" b="1" dirty="0" smtClean="0"/>
              <a:t> </a:t>
            </a:r>
            <a:r>
              <a:rPr lang="tr-TR" b="1" dirty="0" err="1" smtClean="0"/>
              <a:t>hipertrofisi</a:t>
            </a:r>
            <a:r>
              <a:rPr lang="tr-TR" b="1" dirty="0" smtClean="0"/>
              <a:t>, </a:t>
            </a:r>
            <a:r>
              <a:rPr lang="tr-TR" b="1" dirty="0" err="1" smtClean="0"/>
              <a:t>subendokardiyal</a:t>
            </a:r>
            <a:r>
              <a:rPr lang="tr-TR" b="1" dirty="0" smtClean="0"/>
              <a:t> koroner </a:t>
            </a:r>
            <a:r>
              <a:rPr lang="tr-TR" b="1" dirty="0" err="1" smtClean="0"/>
              <a:t>perfüzyon</a:t>
            </a:r>
            <a:r>
              <a:rPr lang="tr-TR" b="1" dirty="0" smtClean="0"/>
              <a:t> bozul</a:t>
            </a:r>
            <a:r>
              <a:rPr lang="tr-TR" dirty="0" smtClean="0"/>
              <a:t>masına bağlı olarak;</a:t>
            </a:r>
          </a:p>
          <a:p>
            <a:pPr algn="just"/>
            <a:r>
              <a:rPr lang="tr-TR" dirty="0" smtClean="0"/>
              <a:t> </a:t>
            </a:r>
            <a:r>
              <a:rPr lang="tr-TR" b="1" dirty="0" err="1" smtClean="0"/>
              <a:t>senkop</a:t>
            </a:r>
            <a:r>
              <a:rPr lang="tr-TR" dirty="0" smtClean="0"/>
              <a:t>, </a:t>
            </a:r>
          </a:p>
          <a:p>
            <a:pPr algn="just"/>
            <a:r>
              <a:rPr lang="tr-TR" b="1" dirty="0" err="1" smtClean="0"/>
              <a:t>ventriküler</a:t>
            </a:r>
            <a:r>
              <a:rPr lang="tr-TR" dirty="0" smtClean="0"/>
              <a:t> veya </a:t>
            </a:r>
            <a:r>
              <a:rPr lang="tr-TR" b="1" dirty="0" err="1" smtClean="0"/>
              <a:t>atriyal</a:t>
            </a:r>
            <a:r>
              <a:rPr lang="tr-TR" b="1" dirty="0" smtClean="0"/>
              <a:t> aritmiler</a:t>
            </a:r>
            <a:r>
              <a:rPr lang="tr-TR" dirty="0" smtClean="0"/>
              <a:t>, </a:t>
            </a:r>
          </a:p>
          <a:p>
            <a:pPr algn="just"/>
            <a:r>
              <a:rPr lang="tr-TR" b="1" dirty="0" err="1" smtClean="0"/>
              <a:t>angina</a:t>
            </a:r>
            <a:r>
              <a:rPr lang="tr-TR" b="1" dirty="0" smtClean="0"/>
              <a:t> </a:t>
            </a:r>
            <a:r>
              <a:rPr lang="tr-TR" b="1" dirty="0" err="1" smtClean="0"/>
              <a:t>pektoris</a:t>
            </a:r>
            <a:r>
              <a:rPr lang="tr-TR" b="1" dirty="0"/>
              <a:t> </a:t>
            </a:r>
            <a:r>
              <a:rPr lang="tr-TR" dirty="0" smtClean="0"/>
              <a:t>ve </a:t>
            </a:r>
          </a:p>
          <a:p>
            <a:pPr algn="just"/>
            <a:r>
              <a:rPr lang="tr-TR" b="1" dirty="0" smtClean="0"/>
              <a:t>kalp yetmezliği </a:t>
            </a:r>
            <a:r>
              <a:rPr lang="tr-TR" dirty="0" smtClean="0"/>
              <a:t>görülür.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96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Senkop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53" y="2074460"/>
            <a:ext cx="4321293" cy="3439236"/>
          </a:xfrm>
        </p:spPr>
      </p:pic>
    </p:spTree>
    <p:extLst>
      <p:ext uri="{BB962C8B-B14F-4D97-AF65-F5344CB8AC3E}">
        <p14:creationId xmlns:p14="http://schemas.microsoft.com/office/powerpoint/2010/main" val="265683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KORONER ANATOMİ</a:t>
            </a:r>
          </a:p>
          <a:p>
            <a:pPr algn="just"/>
            <a:r>
              <a:rPr lang="tr-TR" dirty="0" smtClean="0"/>
              <a:t>1. Sol sistem: LMCA (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Descending</a:t>
            </a:r>
            <a:r>
              <a:rPr lang="tr-TR" dirty="0" smtClean="0"/>
              <a:t> </a:t>
            </a:r>
            <a:r>
              <a:rPr lang="tr-TR" dirty="0" err="1" smtClean="0"/>
              <a:t>Artery</a:t>
            </a:r>
            <a:r>
              <a:rPr lang="tr-TR" dirty="0" smtClean="0"/>
              <a:t>)</a:t>
            </a:r>
          </a:p>
          <a:p>
            <a:pPr algn="just"/>
            <a:r>
              <a:rPr lang="tr-TR" dirty="0" smtClean="0"/>
              <a:t>LAD (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Descending</a:t>
            </a:r>
            <a:r>
              <a:rPr lang="tr-TR" dirty="0" smtClean="0"/>
              <a:t>) ve </a:t>
            </a:r>
          </a:p>
          <a:p>
            <a:pPr algn="just"/>
            <a:r>
              <a:rPr lang="tr-TR" dirty="0" err="1" smtClean="0"/>
              <a:t>Cx</a:t>
            </a:r>
            <a:r>
              <a:rPr lang="tr-TR" dirty="0" smtClean="0"/>
              <a:t> (</a:t>
            </a:r>
            <a:r>
              <a:rPr lang="tr-TR" dirty="0" err="1" smtClean="0"/>
              <a:t>Sirkumflex</a:t>
            </a:r>
            <a:r>
              <a:rPr lang="tr-TR" dirty="0" smtClean="0"/>
              <a:t>)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2. Sağ sistem: RCA (Right </a:t>
            </a:r>
            <a:r>
              <a:rPr lang="tr-TR" dirty="0" err="1"/>
              <a:t>C</a:t>
            </a:r>
            <a:r>
              <a:rPr lang="tr-TR" dirty="0" err="1" smtClean="0"/>
              <a:t>oronary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rtery</a:t>
            </a:r>
            <a:r>
              <a:rPr lang="tr-TR" dirty="0" smtClean="0"/>
              <a:t>)</a:t>
            </a:r>
          </a:p>
          <a:p>
            <a:pPr algn="just"/>
            <a:r>
              <a:rPr lang="tr-TR" dirty="0"/>
              <a:t> </a:t>
            </a:r>
            <a:r>
              <a:rPr lang="tr-TR" dirty="0" smtClean="0"/>
              <a:t> LAD (r. </a:t>
            </a:r>
            <a:r>
              <a:rPr lang="tr-TR" dirty="0" err="1" smtClean="0"/>
              <a:t>İnterventricularis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): Sol </a:t>
            </a:r>
            <a:r>
              <a:rPr lang="tr-TR" dirty="0" err="1" smtClean="0"/>
              <a:t>ventrikül</a:t>
            </a:r>
            <a:r>
              <a:rPr lang="tr-TR" dirty="0" smtClean="0"/>
              <a:t> ön duvarı, </a:t>
            </a:r>
            <a:r>
              <a:rPr lang="tr-TR" dirty="0" err="1" smtClean="0"/>
              <a:t>septum</a:t>
            </a:r>
            <a:r>
              <a:rPr lang="tr-TR" dirty="0"/>
              <a:t> </a:t>
            </a:r>
            <a:r>
              <a:rPr lang="tr-TR" dirty="0" smtClean="0"/>
              <a:t>1/3 ön duvar</a:t>
            </a:r>
          </a:p>
          <a:p>
            <a:pPr algn="just"/>
            <a:r>
              <a:rPr lang="tr-TR" dirty="0" err="1" smtClean="0"/>
              <a:t>Cx</a:t>
            </a:r>
            <a:r>
              <a:rPr lang="tr-TR" dirty="0" smtClean="0"/>
              <a:t> (</a:t>
            </a:r>
            <a:r>
              <a:rPr lang="tr-TR" dirty="0" err="1" smtClean="0"/>
              <a:t>Sirkumflex</a:t>
            </a:r>
            <a:r>
              <a:rPr lang="tr-TR" dirty="0" smtClean="0"/>
              <a:t> koroner arter): 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duvar, sol </a:t>
            </a:r>
            <a:r>
              <a:rPr lang="tr-TR" dirty="0" err="1" smtClean="0"/>
              <a:t>atriyum</a:t>
            </a:r>
            <a:endParaRPr lang="tr-TR" dirty="0" smtClean="0"/>
          </a:p>
          <a:p>
            <a:pPr algn="just"/>
            <a:r>
              <a:rPr lang="tr-TR" dirty="0" smtClean="0"/>
              <a:t>RCA (r. </a:t>
            </a:r>
            <a:r>
              <a:rPr lang="tr-TR" dirty="0" err="1" smtClean="0"/>
              <a:t>İnterventricularis</a:t>
            </a:r>
            <a:r>
              <a:rPr lang="tr-TR" dirty="0" smtClean="0"/>
              <a:t> </a:t>
            </a:r>
            <a:r>
              <a:rPr lang="tr-TR" dirty="0" err="1" smtClean="0"/>
              <a:t>posterior</a:t>
            </a:r>
            <a:r>
              <a:rPr lang="tr-TR" dirty="0" smtClean="0"/>
              <a:t>): Sağ </a:t>
            </a:r>
            <a:r>
              <a:rPr lang="tr-TR" dirty="0" err="1" smtClean="0"/>
              <a:t>ventrikül</a:t>
            </a:r>
            <a:r>
              <a:rPr lang="tr-TR" dirty="0" smtClean="0"/>
              <a:t>, </a:t>
            </a:r>
            <a:r>
              <a:rPr lang="tr-TR" dirty="0" err="1" smtClean="0"/>
              <a:t>septum</a:t>
            </a:r>
            <a:r>
              <a:rPr lang="tr-TR" dirty="0" smtClean="0"/>
              <a:t> 2/3 </a:t>
            </a:r>
            <a:r>
              <a:rPr lang="tr-TR" dirty="0" err="1" smtClean="0"/>
              <a:t>posterior</a:t>
            </a:r>
            <a:r>
              <a:rPr lang="tr-TR" dirty="0" smtClean="0"/>
              <a:t> duvar, sağ </a:t>
            </a:r>
            <a:r>
              <a:rPr lang="tr-TR" dirty="0" err="1" smtClean="0"/>
              <a:t>atriyum</a:t>
            </a:r>
            <a:r>
              <a:rPr lang="tr-TR" dirty="0" smtClean="0"/>
              <a:t>, </a:t>
            </a:r>
            <a:r>
              <a:rPr lang="tr-TR" dirty="0" err="1" smtClean="0"/>
              <a:t>sinoatriyal</a:t>
            </a:r>
            <a:r>
              <a:rPr lang="tr-TR" dirty="0" smtClean="0"/>
              <a:t> (SA) </a:t>
            </a:r>
            <a:r>
              <a:rPr lang="tr-TR" dirty="0" err="1" smtClean="0"/>
              <a:t>nod</a:t>
            </a:r>
            <a:r>
              <a:rPr lang="tr-TR" dirty="0" smtClean="0"/>
              <a:t>, </a:t>
            </a:r>
            <a:r>
              <a:rPr lang="tr-TR" dirty="0" err="1" smtClean="0"/>
              <a:t>atriyoventriküler</a:t>
            </a:r>
            <a:r>
              <a:rPr lang="tr-TR" dirty="0" smtClean="0"/>
              <a:t> (AV) </a:t>
            </a:r>
            <a:r>
              <a:rPr lang="tr-TR" dirty="0" err="1" smtClean="0"/>
              <a:t>nod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76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Ventriküler</a:t>
            </a:r>
            <a:r>
              <a:rPr lang="tr-TR" b="1" dirty="0" smtClean="0"/>
              <a:t> </a:t>
            </a:r>
            <a:r>
              <a:rPr lang="tr-TR" b="1" dirty="0" err="1" smtClean="0"/>
              <a:t>fibrilasyon</a:t>
            </a:r>
            <a:r>
              <a:rPr lang="tr-TR" b="1" dirty="0" smtClean="0"/>
              <a:t> (VF)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6" y="2262353"/>
            <a:ext cx="7893591" cy="4351338"/>
          </a:xfrm>
        </p:spPr>
      </p:pic>
    </p:spTree>
    <p:extLst>
      <p:ext uri="{BB962C8B-B14F-4D97-AF65-F5344CB8AC3E}">
        <p14:creationId xmlns:p14="http://schemas.microsoft.com/office/powerpoint/2010/main" val="225185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AORT DARLIĞINDA CERRAHİ ENDİKASYONLAR:</a:t>
            </a:r>
          </a:p>
          <a:p>
            <a:r>
              <a:rPr lang="tr-TR" dirty="0" smtClean="0"/>
              <a:t>1. </a:t>
            </a:r>
            <a:r>
              <a:rPr lang="tr-TR" b="1" dirty="0" err="1"/>
              <a:t>S</a:t>
            </a:r>
            <a:r>
              <a:rPr lang="tr-TR" b="1" dirty="0" err="1" smtClean="0"/>
              <a:t>enkop</a:t>
            </a:r>
            <a:r>
              <a:rPr lang="tr-TR" dirty="0" smtClean="0"/>
              <a:t>, </a:t>
            </a:r>
            <a:r>
              <a:rPr lang="tr-TR" b="1" dirty="0" err="1" smtClean="0"/>
              <a:t>ventriküler</a:t>
            </a:r>
            <a:r>
              <a:rPr lang="tr-TR" dirty="0" smtClean="0"/>
              <a:t> veya </a:t>
            </a:r>
            <a:r>
              <a:rPr lang="tr-TR" b="1" dirty="0" err="1" smtClean="0"/>
              <a:t>atriyal</a:t>
            </a:r>
            <a:r>
              <a:rPr lang="tr-TR" b="1" dirty="0" smtClean="0"/>
              <a:t> aritmiler</a:t>
            </a:r>
            <a:r>
              <a:rPr lang="tr-TR" dirty="0" smtClean="0"/>
              <a:t>, </a:t>
            </a:r>
            <a:r>
              <a:rPr lang="tr-TR" b="1" dirty="0" err="1" smtClean="0"/>
              <a:t>angina</a:t>
            </a:r>
            <a:r>
              <a:rPr lang="tr-TR" b="1" dirty="0" smtClean="0"/>
              <a:t> </a:t>
            </a:r>
            <a:r>
              <a:rPr lang="tr-TR" b="1" dirty="0" err="1" smtClean="0"/>
              <a:t>pektoris</a:t>
            </a:r>
            <a:r>
              <a:rPr lang="tr-TR" b="1" dirty="0" smtClean="0"/>
              <a:t>, kalp yetmezliği gibi semptomların varlığı</a:t>
            </a:r>
          </a:p>
          <a:p>
            <a:r>
              <a:rPr lang="tr-TR" dirty="0" smtClean="0"/>
              <a:t>2. Aort kapak alanının 0.7 cm²/m² den az olması</a:t>
            </a:r>
          </a:p>
          <a:p>
            <a:r>
              <a:rPr lang="tr-TR" dirty="0" smtClean="0"/>
              <a:t>3. Aort kapakta </a:t>
            </a:r>
            <a:r>
              <a:rPr lang="tr-TR" dirty="0" err="1" smtClean="0"/>
              <a:t>transvalvüler</a:t>
            </a:r>
            <a:r>
              <a:rPr lang="tr-TR" dirty="0" smtClean="0"/>
              <a:t> </a:t>
            </a:r>
            <a:r>
              <a:rPr lang="tr-TR" dirty="0" err="1" smtClean="0"/>
              <a:t>gradiyentin</a:t>
            </a:r>
            <a:r>
              <a:rPr lang="tr-TR" dirty="0" smtClean="0"/>
              <a:t> 50 </a:t>
            </a:r>
            <a:r>
              <a:rPr lang="tr-TR" dirty="0" err="1" smtClean="0"/>
              <a:t>mmHg’dan</a:t>
            </a:r>
            <a:r>
              <a:rPr lang="tr-TR" dirty="0" smtClean="0"/>
              <a:t> fazla olması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62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</a:t>
            </a:r>
            <a:r>
              <a:rPr lang="tr-TR" b="1" dirty="0" smtClean="0"/>
              <a:t>ort </a:t>
            </a:r>
            <a:r>
              <a:rPr lang="tr-TR" b="1" dirty="0"/>
              <a:t>kapak </a:t>
            </a:r>
            <a:r>
              <a:rPr lang="tr-TR" b="1" dirty="0" err="1" smtClean="0"/>
              <a:t>replasmanı</a:t>
            </a:r>
            <a:r>
              <a:rPr lang="tr-TR" b="1" dirty="0" smtClean="0"/>
              <a:t> (AVR)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1854994"/>
            <a:ext cx="4965131" cy="4777818"/>
          </a:xfrm>
        </p:spPr>
      </p:pic>
    </p:spTree>
    <p:extLst>
      <p:ext uri="{BB962C8B-B14F-4D97-AF65-F5344CB8AC3E}">
        <p14:creationId xmlns:p14="http://schemas.microsoft.com/office/powerpoint/2010/main" val="346077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Aort </a:t>
            </a:r>
            <a:r>
              <a:rPr lang="tr-TR" b="1" dirty="0"/>
              <a:t>kapak </a:t>
            </a:r>
            <a:r>
              <a:rPr lang="tr-TR" b="1" dirty="0" err="1" smtClean="0"/>
              <a:t>replasmanı</a:t>
            </a:r>
            <a:r>
              <a:rPr lang="tr-TR" b="1" dirty="0" smtClean="0"/>
              <a:t> (BİYOLOJİK VEYA MEKANİK PROTEZ KAPAK)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2388358"/>
            <a:ext cx="5227092" cy="3671248"/>
          </a:xfrm>
        </p:spPr>
      </p:pic>
    </p:spTree>
    <p:extLst>
      <p:ext uri="{BB962C8B-B14F-4D97-AF65-F5344CB8AC3E}">
        <p14:creationId xmlns:p14="http://schemas.microsoft.com/office/powerpoint/2010/main" val="345004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Aort yetmezliği</a:t>
            </a:r>
          </a:p>
          <a:p>
            <a:r>
              <a:rPr lang="tr-TR" dirty="0" smtClean="0"/>
              <a:t>Diyastolde aort kapağında sol </a:t>
            </a:r>
            <a:r>
              <a:rPr lang="tr-TR" dirty="0" err="1" smtClean="0"/>
              <a:t>ventriküle</a:t>
            </a:r>
            <a:r>
              <a:rPr lang="tr-TR" dirty="0" smtClean="0"/>
              <a:t> doğru kanın geri kaçışı yani </a:t>
            </a:r>
            <a:r>
              <a:rPr lang="tr-TR" dirty="0" err="1" smtClean="0"/>
              <a:t>regürjitasyonu</a:t>
            </a:r>
            <a:r>
              <a:rPr lang="tr-TR" dirty="0" smtClean="0"/>
              <a:t> sonucu aort yetmezliği gelişir.</a:t>
            </a:r>
          </a:p>
          <a:p>
            <a:r>
              <a:rPr lang="tr-TR" dirty="0" smtClean="0"/>
              <a:t>Diyastolde aort kapağında sol </a:t>
            </a:r>
            <a:r>
              <a:rPr lang="tr-TR" dirty="0" err="1" smtClean="0"/>
              <a:t>ventriküle</a:t>
            </a:r>
            <a:r>
              <a:rPr lang="tr-TR" dirty="0" smtClean="0"/>
              <a:t> doğru kanın geri kaçışı yani </a:t>
            </a:r>
            <a:r>
              <a:rPr lang="tr-TR" dirty="0" err="1" smtClean="0"/>
              <a:t>regürjitasyonu</a:t>
            </a:r>
            <a:r>
              <a:rPr lang="tr-TR" dirty="0" smtClean="0"/>
              <a:t> sonucu aort ve sistemik arterlerde basınç düşerken sol </a:t>
            </a:r>
            <a:r>
              <a:rPr lang="tr-TR" dirty="0" err="1" smtClean="0"/>
              <a:t>ventrikülde</a:t>
            </a:r>
            <a:r>
              <a:rPr lang="tr-TR" dirty="0" smtClean="0"/>
              <a:t> </a:t>
            </a:r>
            <a:r>
              <a:rPr lang="tr-TR" dirty="0" err="1" smtClean="0"/>
              <a:t>regürjitan</a:t>
            </a:r>
            <a:r>
              <a:rPr lang="tr-TR" dirty="0" smtClean="0"/>
              <a:t> volüm (geri kaçış yapan kan volümü fazlalığı) nedeniyle sol </a:t>
            </a:r>
            <a:r>
              <a:rPr lang="tr-TR" dirty="0" err="1" smtClean="0"/>
              <a:t>ventrikülde</a:t>
            </a:r>
            <a:r>
              <a:rPr lang="tr-TR" dirty="0" smtClean="0"/>
              <a:t> basınç artışı gerçekleşir.</a:t>
            </a:r>
          </a:p>
          <a:p>
            <a:r>
              <a:rPr lang="tr-TR" dirty="0" smtClean="0"/>
              <a:t>Artan </a:t>
            </a:r>
            <a:r>
              <a:rPr lang="tr-TR" dirty="0" err="1" smtClean="0"/>
              <a:t>diyastolik</a:t>
            </a:r>
            <a:r>
              <a:rPr lang="tr-TR" dirty="0" smtClean="0"/>
              <a:t> basınç ve volüme (</a:t>
            </a:r>
            <a:r>
              <a:rPr lang="tr-TR" dirty="0" err="1" smtClean="0"/>
              <a:t>regürjitan</a:t>
            </a:r>
            <a:r>
              <a:rPr lang="tr-TR" dirty="0" smtClean="0"/>
              <a:t> volüme) bağlı olarak bir sonraki sistolde sol </a:t>
            </a:r>
            <a:r>
              <a:rPr lang="tr-TR" dirty="0" err="1" smtClean="0"/>
              <a:t>ventrikülün</a:t>
            </a:r>
            <a:r>
              <a:rPr lang="tr-TR" dirty="0" smtClean="0"/>
              <a:t> daha kuvvetli kasılmasına bu da </a:t>
            </a:r>
            <a:r>
              <a:rPr lang="tr-TR" dirty="0" err="1" smtClean="0"/>
              <a:t>sistolik</a:t>
            </a:r>
            <a:r>
              <a:rPr lang="tr-TR" dirty="0" smtClean="0"/>
              <a:t> </a:t>
            </a:r>
            <a:r>
              <a:rPr lang="tr-TR" dirty="0" err="1" smtClean="0"/>
              <a:t>arteriyel</a:t>
            </a:r>
            <a:r>
              <a:rPr lang="tr-TR" dirty="0" smtClean="0"/>
              <a:t> basıncın yükselmesine neden olur. 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4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/>
              <a:t>Aort yetmezliği (AY)</a:t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2101755"/>
            <a:ext cx="7465325" cy="4449170"/>
          </a:xfrm>
        </p:spPr>
      </p:pic>
    </p:spTree>
    <p:extLst>
      <p:ext uri="{BB962C8B-B14F-4D97-AF65-F5344CB8AC3E}">
        <p14:creationId xmlns:p14="http://schemas.microsoft.com/office/powerpoint/2010/main" val="98187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Aort yetmezliği (</a:t>
            </a:r>
            <a:r>
              <a:rPr lang="tr-TR" b="1" dirty="0" err="1" smtClean="0"/>
              <a:t>Edinsel</a:t>
            </a:r>
            <a:r>
              <a:rPr lang="tr-TR" b="1" dirty="0" smtClean="0"/>
              <a:t> kapak hastalıkları arasında </a:t>
            </a:r>
            <a:r>
              <a:rPr lang="tr-TR" b="1" dirty="0" err="1" smtClean="0"/>
              <a:t>prognozu</a:t>
            </a:r>
            <a:r>
              <a:rPr lang="tr-TR" b="1" dirty="0" smtClean="0"/>
              <a:t> en iyi olan patolojidir.)</a:t>
            </a:r>
          </a:p>
          <a:p>
            <a:r>
              <a:rPr lang="tr-TR" dirty="0" smtClean="0"/>
              <a:t>Artan </a:t>
            </a:r>
            <a:r>
              <a:rPr lang="tr-TR" dirty="0" err="1" smtClean="0"/>
              <a:t>sistolik</a:t>
            </a:r>
            <a:r>
              <a:rPr lang="tr-TR" dirty="0" smtClean="0"/>
              <a:t> basınç ve azalan </a:t>
            </a:r>
            <a:r>
              <a:rPr lang="tr-TR" dirty="0" err="1" smtClean="0"/>
              <a:t>diyastolik</a:t>
            </a:r>
            <a:r>
              <a:rPr lang="tr-TR" dirty="0" smtClean="0"/>
              <a:t> basınç nedeniyle ikisinin farkı olan </a:t>
            </a:r>
            <a:r>
              <a:rPr lang="tr-TR" b="1" dirty="0" smtClean="0"/>
              <a:t>nabız basıncı </a:t>
            </a:r>
            <a:r>
              <a:rPr lang="tr-TR" dirty="0" smtClean="0"/>
              <a:t>yükselir.</a:t>
            </a:r>
          </a:p>
          <a:p>
            <a:r>
              <a:rPr lang="tr-TR" dirty="0" smtClean="0"/>
              <a:t>Klinik </a:t>
            </a:r>
            <a:r>
              <a:rPr lang="tr-TR" dirty="0" err="1" smtClean="0"/>
              <a:t>asemptomatik</a:t>
            </a:r>
            <a:r>
              <a:rPr lang="tr-TR" dirty="0" smtClean="0"/>
              <a:t> olabileceği gibi </a:t>
            </a:r>
          </a:p>
          <a:p>
            <a:r>
              <a:rPr lang="tr-TR" dirty="0" smtClean="0"/>
              <a:t>Efor </a:t>
            </a:r>
            <a:r>
              <a:rPr lang="tr-TR" dirty="0" err="1" smtClean="0"/>
              <a:t>dispnesi</a:t>
            </a:r>
            <a:r>
              <a:rPr lang="tr-TR" dirty="0" smtClean="0"/>
              <a:t>, </a:t>
            </a:r>
            <a:r>
              <a:rPr lang="tr-TR" dirty="0" err="1" smtClean="0"/>
              <a:t>ortopne</a:t>
            </a:r>
            <a:r>
              <a:rPr lang="tr-TR" dirty="0" smtClean="0"/>
              <a:t>, </a:t>
            </a:r>
            <a:r>
              <a:rPr lang="tr-TR" dirty="0" err="1" smtClean="0"/>
              <a:t>paroksismal</a:t>
            </a:r>
            <a:r>
              <a:rPr lang="tr-TR" dirty="0" smtClean="0"/>
              <a:t> </a:t>
            </a:r>
            <a:r>
              <a:rPr lang="tr-TR" dirty="0" err="1" smtClean="0"/>
              <a:t>noktürnal</a:t>
            </a:r>
            <a:r>
              <a:rPr lang="tr-TR" dirty="0" smtClean="0"/>
              <a:t> </a:t>
            </a:r>
            <a:r>
              <a:rPr lang="tr-TR" dirty="0" err="1" smtClean="0"/>
              <a:t>dispne</a:t>
            </a:r>
            <a:r>
              <a:rPr lang="tr-TR" dirty="0" smtClean="0"/>
              <a:t>, çarpıntı,  akciğer ödemi, </a:t>
            </a:r>
            <a:r>
              <a:rPr lang="tr-TR" dirty="0" err="1" smtClean="0"/>
              <a:t>senkop</a:t>
            </a:r>
            <a:r>
              <a:rPr lang="tr-TR" dirty="0" smtClean="0"/>
              <a:t> ve nadir olarak da </a:t>
            </a:r>
            <a:r>
              <a:rPr lang="tr-TR" dirty="0" err="1" smtClean="0"/>
              <a:t>anjina</a:t>
            </a:r>
            <a:r>
              <a:rPr lang="tr-TR" dirty="0" smtClean="0"/>
              <a:t> görülebilir.</a:t>
            </a:r>
          </a:p>
          <a:p>
            <a:r>
              <a:rPr lang="tr-TR" dirty="0" smtClean="0"/>
              <a:t>FM: </a:t>
            </a:r>
            <a:r>
              <a:rPr lang="tr-TR" b="1" dirty="0" err="1" smtClean="0"/>
              <a:t>Pistol</a:t>
            </a:r>
            <a:r>
              <a:rPr lang="tr-TR" b="1" dirty="0" smtClean="0"/>
              <a:t> </a:t>
            </a:r>
            <a:r>
              <a:rPr lang="tr-TR" b="1" dirty="0" err="1" smtClean="0"/>
              <a:t>shot</a:t>
            </a:r>
            <a:r>
              <a:rPr lang="tr-TR" b="1" dirty="0" smtClean="0"/>
              <a:t> </a:t>
            </a:r>
            <a:r>
              <a:rPr lang="tr-TR" dirty="0" smtClean="0"/>
              <a:t>belirtisi, </a:t>
            </a:r>
            <a:r>
              <a:rPr lang="tr-TR" b="1" dirty="0" err="1" smtClean="0"/>
              <a:t>Durozies</a:t>
            </a:r>
            <a:r>
              <a:rPr lang="tr-TR" dirty="0" smtClean="0"/>
              <a:t> belirtisi, </a:t>
            </a:r>
            <a:r>
              <a:rPr lang="tr-TR" b="1" dirty="0" err="1" smtClean="0"/>
              <a:t>Quinke</a:t>
            </a:r>
            <a:r>
              <a:rPr lang="tr-TR" dirty="0" smtClean="0"/>
              <a:t> belirtisi görülebilir.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901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Aort yetmezliğinde Etiyolojik faktörler:</a:t>
            </a:r>
          </a:p>
          <a:p>
            <a:r>
              <a:rPr lang="tr-TR" b="1" dirty="0" err="1" smtClean="0"/>
              <a:t>Romatizmal</a:t>
            </a:r>
            <a:r>
              <a:rPr lang="tr-TR" b="1" dirty="0" smtClean="0"/>
              <a:t>, </a:t>
            </a:r>
          </a:p>
          <a:p>
            <a:r>
              <a:rPr lang="tr-TR" b="1" dirty="0" err="1" smtClean="0"/>
              <a:t>asendan</a:t>
            </a:r>
            <a:r>
              <a:rPr lang="tr-TR" b="1" dirty="0" smtClean="0"/>
              <a:t> aort anevrizması ile birlikte, </a:t>
            </a:r>
          </a:p>
          <a:p>
            <a:r>
              <a:rPr lang="tr-TR" b="1" dirty="0" err="1" smtClean="0"/>
              <a:t>infektif</a:t>
            </a:r>
            <a:r>
              <a:rPr lang="tr-TR" b="1" dirty="0" smtClean="0"/>
              <a:t> </a:t>
            </a:r>
            <a:r>
              <a:rPr lang="tr-TR" b="1" dirty="0" err="1" smtClean="0"/>
              <a:t>endokardit</a:t>
            </a:r>
            <a:r>
              <a:rPr lang="tr-TR" b="1" dirty="0" smtClean="0"/>
              <a:t>, </a:t>
            </a:r>
          </a:p>
          <a:p>
            <a:r>
              <a:rPr lang="tr-TR" b="1" dirty="0" err="1" smtClean="0"/>
              <a:t>marfan</a:t>
            </a:r>
            <a:r>
              <a:rPr lang="tr-TR" b="1" dirty="0" smtClean="0"/>
              <a:t> sendromu, </a:t>
            </a:r>
          </a:p>
          <a:p>
            <a:r>
              <a:rPr lang="tr-TR" b="1" dirty="0" smtClean="0"/>
              <a:t>aort anevrizma </a:t>
            </a:r>
            <a:r>
              <a:rPr lang="tr-TR" b="1" dirty="0" err="1" smtClean="0"/>
              <a:t>diseksiyonu</a:t>
            </a:r>
            <a:r>
              <a:rPr lang="tr-TR" b="1" dirty="0" smtClean="0"/>
              <a:t> ile birlikte, </a:t>
            </a:r>
          </a:p>
          <a:p>
            <a:r>
              <a:rPr lang="tr-TR" b="1" dirty="0" err="1" smtClean="0"/>
              <a:t>konnektif</a:t>
            </a:r>
            <a:r>
              <a:rPr lang="tr-TR" b="1" dirty="0" smtClean="0"/>
              <a:t> (</a:t>
            </a:r>
            <a:r>
              <a:rPr lang="tr-TR" b="1" dirty="0" err="1" smtClean="0"/>
              <a:t>kollajen</a:t>
            </a:r>
            <a:r>
              <a:rPr lang="tr-TR" b="1" dirty="0" smtClean="0"/>
              <a:t>) doku hastalıkları, </a:t>
            </a:r>
          </a:p>
          <a:p>
            <a:r>
              <a:rPr lang="tr-TR" b="1" dirty="0" err="1" smtClean="0"/>
              <a:t>sifiliz</a:t>
            </a:r>
            <a:r>
              <a:rPr lang="tr-TR" b="1" dirty="0" smtClean="0"/>
              <a:t>, </a:t>
            </a:r>
          </a:p>
          <a:p>
            <a:r>
              <a:rPr lang="tr-TR" b="1" dirty="0" err="1" smtClean="0"/>
              <a:t>künt</a:t>
            </a:r>
            <a:r>
              <a:rPr lang="tr-TR" b="1" dirty="0" smtClean="0"/>
              <a:t> travma sonrası.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625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Marfan</a:t>
            </a:r>
            <a:r>
              <a:rPr lang="tr-TR" b="1" dirty="0" smtClean="0"/>
              <a:t> sendromu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620904" cy="46570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1825625"/>
            <a:ext cx="413527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2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Aort anevrizması / Aort yetmezliği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6" y="2074460"/>
            <a:ext cx="5886734" cy="4094328"/>
          </a:xfrm>
        </p:spPr>
      </p:pic>
    </p:spTree>
    <p:extLst>
      <p:ext uri="{BB962C8B-B14F-4D97-AF65-F5344CB8AC3E}">
        <p14:creationId xmlns:p14="http://schemas.microsoft.com/office/powerpoint/2010/main" val="362393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Koroner Anatomi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2165865"/>
            <a:ext cx="5692705" cy="3524055"/>
          </a:xfrm>
        </p:spPr>
      </p:pic>
    </p:spTree>
    <p:extLst>
      <p:ext uri="{BB962C8B-B14F-4D97-AF65-F5344CB8AC3E}">
        <p14:creationId xmlns:p14="http://schemas.microsoft.com/office/powerpoint/2010/main" val="1971622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Aort yetmezliğinde Cerrahi </a:t>
            </a:r>
            <a:r>
              <a:rPr lang="tr-TR" b="1" dirty="0" err="1" smtClean="0"/>
              <a:t>endikasyonlar</a:t>
            </a:r>
            <a:r>
              <a:rPr lang="tr-TR" b="1" dirty="0" smtClean="0"/>
              <a:t>:</a:t>
            </a:r>
          </a:p>
          <a:p>
            <a:r>
              <a:rPr lang="tr-TR" dirty="0" smtClean="0"/>
              <a:t>1. </a:t>
            </a:r>
            <a:r>
              <a:rPr lang="tr-TR" b="1" dirty="0" err="1" smtClean="0"/>
              <a:t>Senkop</a:t>
            </a:r>
            <a:r>
              <a:rPr lang="tr-TR" dirty="0" smtClean="0"/>
              <a:t>, </a:t>
            </a:r>
            <a:r>
              <a:rPr lang="tr-TR" b="1" dirty="0" err="1" smtClean="0"/>
              <a:t>ventriküler</a:t>
            </a:r>
            <a:r>
              <a:rPr lang="tr-TR" dirty="0" smtClean="0"/>
              <a:t> veya </a:t>
            </a:r>
            <a:r>
              <a:rPr lang="tr-TR" b="1" dirty="0" err="1" smtClean="0"/>
              <a:t>atriyal</a:t>
            </a:r>
            <a:r>
              <a:rPr lang="tr-TR" b="1" dirty="0" smtClean="0"/>
              <a:t> aritmiler</a:t>
            </a:r>
            <a:r>
              <a:rPr lang="tr-TR" dirty="0" smtClean="0"/>
              <a:t>, </a:t>
            </a:r>
            <a:r>
              <a:rPr lang="tr-TR" b="1" dirty="0" err="1" smtClean="0"/>
              <a:t>angina</a:t>
            </a:r>
            <a:r>
              <a:rPr lang="tr-TR" b="1" dirty="0" smtClean="0"/>
              <a:t> </a:t>
            </a:r>
            <a:r>
              <a:rPr lang="tr-TR" b="1" dirty="0" err="1" smtClean="0"/>
              <a:t>pektoris</a:t>
            </a:r>
            <a:r>
              <a:rPr lang="tr-TR" b="1" dirty="0" smtClean="0"/>
              <a:t>, kalp yetmezliği gibi semptomların varlığı</a:t>
            </a:r>
          </a:p>
          <a:p>
            <a:r>
              <a:rPr lang="tr-TR" b="1" dirty="0" smtClean="0"/>
              <a:t>2. </a:t>
            </a:r>
            <a:r>
              <a:rPr lang="tr-TR" b="1" dirty="0" err="1" smtClean="0"/>
              <a:t>Diyastolik</a:t>
            </a:r>
            <a:r>
              <a:rPr lang="tr-TR" b="1" dirty="0" smtClean="0"/>
              <a:t> tansiyonun 50 </a:t>
            </a:r>
            <a:r>
              <a:rPr lang="tr-TR" b="1" dirty="0" err="1" smtClean="0"/>
              <a:t>mmHg’nın</a:t>
            </a:r>
            <a:r>
              <a:rPr lang="tr-TR" b="1" dirty="0" smtClean="0"/>
              <a:t> altında olması</a:t>
            </a:r>
          </a:p>
          <a:p>
            <a:r>
              <a:rPr lang="tr-TR" b="1" dirty="0" smtClean="0"/>
              <a:t>3. Nabız basıncının 100 </a:t>
            </a:r>
            <a:r>
              <a:rPr lang="tr-TR" b="1" dirty="0" err="1" smtClean="0"/>
              <a:t>mmHg’dan</a:t>
            </a:r>
            <a:r>
              <a:rPr lang="tr-TR" b="1" dirty="0" smtClean="0"/>
              <a:t> fazla olması</a:t>
            </a:r>
          </a:p>
          <a:p>
            <a:r>
              <a:rPr lang="tr-TR" b="1" dirty="0" smtClean="0"/>
              <a:t>4. AY: 3. veya 4. derece</a:t>
            </a:r>
          </a:p>
          <a:p>
            <a:r>
              <a:rPr lang="tr-TR" b="1" dirty="0" smtClean="0"/>
              <a:t>5. Sol </a:t>
            </a:r>
            <a:r>
              <a:rPr lang="tr-TR" b="1" dirty="0" err="1" smtClean="0"/>
              <a:t>ventrikül</a:t>
            </a:r>
            <a:r>
              <a:rPr lang="tr-TR" b="1" dirty="0" smtClean="0"/>
              <a:t> çapının 55 mm’nin üzerinde olması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9938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2. AORT KAPAK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Aort yetmezliğinde Cerrahi</a:t>
            </a:r>
          </a:p>
          <a:p>
            <a:r>
              <a:rPr lang="tr-TR" b="1" dirty="0" smtClean="0"/>
              <a:t>Aort yetmezliğinde cerrahi tedavi aort kapak </a:t>
            </a:r>
            <a:r>
              <a:rPr lang="tr-TR" b="1" dirty="0" err="1" smtClean="0"/>
              <a:t>replasmanıdır</a:t>
            </a:r>
            <a:r>
              <a:rPr lang="tr-TR" b="1" dirty="0" smtClean="0"/>
              <a:t>. </a:t>
            </a:r>
          </a:p>
          <a:p>
            <a:r>
              <a:rPr lang="tr-TR" dirty="0" smtClean="0"/>
              <a:t>Akut </a:t>
            </a:r>
            <a:r>
              <a:rPr lang="tr-TR" b="1" dirty="0" smtClean="0"/>
              <a:t>Aort yetmezliğinde </a:t>
            </a:r>
            <a:r>
              <a:rPr lang="tr-TR" b="1" dirty="0" err="1" smtClean="0"/>
              <a:t>intraaortik</a:t>
            </a:r>
            <a:r>
              <a:rPr lang="tr-TR" b="1" dirty="0" smtClean="0"/>
              <a:t> balon pompası </a:t>
            </a:r>
            <a:r>
              <a:rPr lang="tr-TR" b="1" dirty="0" err="1" smtClean="0"/>
              <a:t>kontrendikedir</a:t>
            </a:r>
            <a:r>
              <a:rPr lang="tr-TR" b="1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67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</a:t>
            </a:r>
            <a:r>
              <a:rPr lang="tr-TR" dirty="0" smtClean="0"/>
              <a:t>3. MİTRAL </a:t>
            </a:r>
            <a:r>
              <a:rPr lang="tr-TR" dirty="0"/>
              <a:t>KAPAK HASTALIKLARI VE CERRAHİ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Mitral darlığı (</a:t>
            </a:r>
            <a:r>
              <a:rPr lang="tr-TR" b="1" dirty="0" smtClean="0"/>
              <a:t>mitral </a:t>
            </a:r>
            <a:r>
              <a:rPr lang="tr-TR" b="1" dirty="0" err="1" smtClean="0"/>
              <a:t>stenoz</a:t>
            </a:r>
            <a:r>
              <a:rPr lang="tr-TR" dirty="0" smtClean="0"/>
              <a:t>)</a:t>
            </a:r>
          </a:p>
          <a:p>
            <a:pPr algn="just"/>
            <a:r>
              <a:rPr lang="tr-TR" b="1" dirty="0" smtClean="0"/>
              <a:t>Mitral </a:t>
            </a:r>
            <a:r>
              <a:rPr lang="tr-TR" b="1" dirty="0" err="1" smtClean="0"/>
              <a:t>liflet</a:t>
            </a:r>
            <a:r>
              <a:rPr lang="tr-TR" dirty="0" err="1" smtClean="0"/>
              <a:t>’lerin</a:t>
            </a:r>
            <a:r>
              <a:rPr lang="tr-TR" dirty="0" smtClean="0"/>
              <a:t> </a:t>
            </a:r>
            <a:r>
              <a:rPr lang="tr-TR" dirty="0" err="1" smtClean="0"/>
              <a:t>inflamasyona</a:t>
            </a:r>
            <a:r>
              <a:rPr lang="tr-TR" dirty="0" smtClean="0"/>
              <a:t> bağlı olarak birbirine yapışması, </a:t>
            </a:r>
            <a:r>
              <a:rPr lang="tr-TR" dirty="0" err="1" smtClean="0"/>
              <a:t>kordaların</a:t>
            </a:r>
            <a:r>
              <a:rPr lang="tr-TR" dirty="0" smtClean="0"/>
              <a:t> kısalması, </a:t>
            </a:r>
            <a:r>
              <a:rPr lang="tr-TR" dirty="0" err="1" smtClean="0"/>
              <a:t>anulusun</a:t>
            </a:r>
            <a:r>
              <a:rPr lang="tr-TR" dirty="0" smtClean="0"/>
              <a:t> daralması gibi nedenlerle anatomik </a:t>
            </a:r>
            <a:r>
              <a:rPr lang="tr-TR" dirty="0" err="1" smtClean="0"/>
              <a:t>fonksyonlarının</a:t>
            </a:r>
            <a:r>
              <a:rPr lang="tr-TR" dirty="0" smtClean="0"/>
              <a:t> bozulması sonucu </a:t>
            </a:r>
            <a:r>
              <a:rPr lang="tr-TR" b="1" dirty="0" smtClean="0"/>
              <a:t>kanın diyastolde sol </a:t>
            </a:r>
            <a:r>
              <a:rPr lang="tr-TR" b="1" dirty="0" err="1" smtClean="0"/>
              <a:t>atriyumdan</a:t>
            </a:r>
            <a:r>
              <a:rPr lang="tr-TR" b="1" dirty="0" smtClean="0"/>
              <a:t> sol </a:t>
            </a:r>
            <a:r>
              <a:rPr lang="tr-TR" b="1" dirty="0" err="1" smtClean="0"/>
              <a:t>ventriküle</a:t>
            </a:r>
            <a:r>
              <a:rPr lang="tr-TR" b="1" dirty="0" smtClean="0"/>
              <a:t> geçerken bir dirençle karşılaşması </a:t>
            </a:r>
            <a:r>
              <a:rPr lang="tr-TR" dirty="0" smtClean="0"/>
              <a:t>durumudur.</a:t>
            </a:r>
          </a:p>
          <a:p>
            <a:pPr algn="just"/>
            <a:r>
              <a:rPr lang="tr-TR" dirty="0" smtClean="0"/>
              <a:t>Etiyoloji: Akut eklem romatizması (</a:t>
            </a:r>
            <a:r>
              <a:rPr lang="tr-TR" b="1" dirty="0" smtClean="0"/>
              <a:t>en sık</a:t>
            </a:r>
            <a:r>
              <a:rPr lang="tr-TR" dirty="0" smtClean="0"/>
              <a:t>)</a:t>
            </a:r>
          </a:p>
          <a:p>
            <a:pPr algn="just"/>
            <a:r>
              <a:rPr lang="tr-TR" dirty="0" smtClean="0"/>
              <a:t>Diğer nedenler: </a:t>
            </a:r>
            <a:r>
              <a:rPr lang="tr-TR" dirty="0" err="1" smtClean="0"/>
              <a:t>dejeneratif</a:t>
            </a:r>
            <a:r>
              <a:rPr lang="tr-TR" dirty="0" smtClean="0"/>
              <a:t>, </a:t>
            </a:r>
            <a:r>
              <a:rPr lang="tr-TR" dirty="0" err="1" smtClean="0"/>
              <a:t>konjenital</a:t>
            </a:r>
            <a:r>
              <a:rPr lang="tr-TR" dirty="0" smtClean="0"/>
              <a:t> anomaliler (paraşüt mitrale), </a:t>
            </a:r>
            <a:r>
              <a:rPr lang="tr-TR" b="1" dirty="0" smtClean="0"/>
              <a:t>sol </a:t>
            </a:r>
            <a:r>
              <a:rPr lang="tr-TR" b="1" dirty="0" err="1" smtClean="0"/>
              <a:t>atriyal</a:t>
            </a:r>
            <a:r>
              <a:rPr lang="tr-TR" b="1" dirty="0" smtClean="0"/>
              <a:t> </a:t>
            </a:r>
            <a:r>
              <a:rPr lang="tr-TR" b="1" dirty="0" err="1" smtClean="0"/>
              <a:t>miksoma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58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Sol </a:t>
            </a:r>
            <a:r>
              <a:rPr lang="tr-TR" b="1" dirty="0" err="1" smtClean="0"/>
              <a:t>atriyal</a:t>
            </a:r>
            <a:r>
              <a:rPr lang="tr-TR" b="1" dirty="0" smtClean="0"/>
              <a:t> </a:t>
            </a:r>
            <a:r>
              <a:rPr lang="tr-TR" b="1" dirty="0" err="1" smtClean="0"/>
              <a:t>miksoma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1965277"/>
            <a:ext cx="8024883" cy="4681182"/>
          </a:xfrm>
        </p:spPr>
      </p:pic>
    </p:spTree>
    <p:extLst>
      <p:ext uri="{BB962C8B-B14F-4D97-AF65-F5344CB8AC3E}">
        <p14:creationId xmlns:p14="http://schemas.microsoft.com/office/powerpoint/2010/main" val="303597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Mitral darlığı (</a:t>
            </a:r>
            <a:r>
              <a:rPr lang="tr-TR" b="1" dirty="0" err="1" smtClean="0"/>
              <a:t>stenoz</a:t>
            </a:r>
            <a:r>
              <a:rPr lang="tr-TR" b="1" dirty="0" smtClean="0"/>
              <a:t>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2033515"/>
            <a:ext cx="4981432" cy="4531057"/>
          </a:xfrm>
        </p:spPr>
      </p:pic>
    </p:spTree>
    <p:extLst>
      <p:ext uri="{BB962C8B-B14F-4D97-AF65-F5344CB8AC3E}">
        <p14:creationId xmlns:p14="http://schemas.microsoft.com/office/powerpoint/2010/main" val="1027445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Mitral </a:t>
            </a:r>
            <a:r>
              <a:rPr lang="tr-TR" b="1" dirty="0" err="1" smtClean="0"/>
              <a:t>stenoz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1992573"/>
            <a:ext cx="6973722" cy="4394579"/>
          </a:xfrm>
        </p:spPr>
      </p:pic>
    </p:spTree>
    <p:extLst>
      <p:ext uri="{BB962C8B-B14F-4D97-AF65-F5344CB8AC3E}">
        <p14:creationId xmlns:p14="http://schemas.microsoft.com/office/powerpoint/2010/main" val="2808832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3. MİTRAL KAPAK HASTALIKLARI VE CERRAHİ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New York </a:t>
            </a:r>
            <a:r>
              <a:rPr lang="tr-TR" dirty="0" err="1" smtClean="0"/>
              <a:t>Heart</a:t>
            </a:r>
            <a:r>
              <a:rPr lang="tr-TR" dirty="0" smtClean="0"/>
              <a:t> </a:t>
            </a:r>
            <a:r>
              <a:rPr lang="tr-TR" dirty="0" err="1" smtClean="0"/>
              <a:t>Asssiation</a:t>
            </a:r>
            <a:r>
              <a:rPr lang="tr-TR" dirty="0" smtClean="0"/>
              <a:t> (</a:t>
            </a:r>
            <a:r>
              <a:rPr lang="tr-TR" b="1" dirty="0" smtClean="0">
                <a:solidFill>
                  <a:srgbClr val="FF0000"/>
                </a:solidFill>
              </a:rPr>
              <a:t>NYHA</a:t>
            </a:r>
            <a:r>
              <a:rPr lang="tr-TR" dirty="0" smtClean="0"/>
              <a:t>) SINIFLAMASI</a:t>
            </a:r>
          </a:p>
          <a:p>
            <a:r>
              <a:rPr lang="tr-TR" dirty="0" smtClean="0"/>
              <a:t>Sınıf I. </a:t>
            </a:r>
            <a:r>
              <a:rPr lang="tr-TR" dirty="0" err="1" smtClean="0"/>
              <a:t>Asemptomatik</a:t>
            </a:r>
            <a:r>
              <a:rPr lang="tr-TR" dirty="0" smtClean="0"/>
              <a:t>. Kalp hastalığı var ancak semptom yok.</a:t>
            </a:r>
          </a:p>
          <a:p>
            <a:pPr algn="just"/>
            <a:r>
              <a:rPr lang="tr-TR" dirty="0"/>
              <a:t>Sınıf </a:t>
            </a:r>
            <a:r>
              <a:rPr lang="tr-TR" dirty="0" smtClean="0"/>
              <a:t>II. Fiziksel aktivitede hafif kısıtlanma var. (örneğin yokuş tırmanma, birkaç kat merdiven çıkma ile ortaya çıkan </a:t>
            </a:r>
            <a:r>
              <a:rPr lang="tr-TR" dirty="0" err="1" smtClean="0"/>
              <a:t>dispne</a:t>
            </a:r>
            <a:r>
              <a:rPr lang="tr-TR" dirty="0" smtClean="0"/>
              <a:t>, çabuk yorulma). </a:t>
            </a:r>
            <a:r>
              <a:rPr lang="tr-TR" b="1" dirty="0" smtClean="0"/>
              <a:t>Bu kişiler normale yakın hayat sürebilirler ve çalışabilirler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/>
              <a:t>Sınıf </a:t>
            </a:r>
            <a:r>
              <a:rPr lang="tr-TR" b="1" dirty="0" smtClean="0"/>
              <a:t>III</a:t>
            </a:r>
            <a:r>
              <a:rPr lang="tr-TR" dirty="0" smtClean="0"/>
              <a:t>. Hastanın fiziksel aktivitesinde belirgin kısıtlanma ve kişinin çalışmasını </a:t>
            </a:r>
            <a:r>
              <a:rPr lang="tr-TR" dirty="0" err="1" smtClean="0"/>
              <a:t>engellemsi</a:t>
            </a:r>
            <a:r>
              <a:rPr lang="tr-TR" dirty="0" smtClean="0"/>
              <a:t>. </a:t>
            </a:r>
            <a:r>
              <a:rPr lang="tr-TR" dirty="0"/>
              <a:t>(örneğin </a:t>
            </a:r>
            <a:r>
              <a:rPr lang="tr-TR" dirty="0" smtClean="0"/>
              <a:t>düz yolda bile kısa süre </a:t>
            </a:r>
            <a:r>
              <a:rPr lang="tr-TR" dirty="0" err="1" smtClean="0"/>
              <a:t>yürümekkle</a:t>
            </a:r>
            <a:r>
              <a:rPr lang="tr-TR" dirty="0" smtClean="0"/>
              <a:t> </a:t>
            </a:r>
            <a:r>
              <a:rPr lang="tr-TR" dirty="0" err="1" smtClean="0"/>
              <a:t>dispne</a:t>
            </a:r>
            <a:r>
              <a:rPr lang="tr-TR" dirty="0" smtClean="0"/>
              <a:t>,  çabuk yorulma oluşması)</a:t>
            </a:r>
          </a:p>
          <a:p>
            <a:pPr algn="just"/>
            <a:r>
              <a:rPr lang="tr-TR" b="1" dirty="0" smtClean="0"/>
              <a:t>Sınıf IV. </a:t>
            </a:r>
            <a:r>
              <a:rPr lang="tr-TR" dirty="0" smtClean="0"/>
              <a:t>En ufak eforların (örneğin yemek </a:t>
            </a:r>
            <a:r>
              <a:rPr lang="tr-TR" dirty="0" err="1" smtClean="0"/>
              <a:t>yemek</a:t>
            </a:r>
            <a:r>
              <a:rPr lang="tr-TR" dirty="0" smtClean="0"/>
              <a:t>, saç taramak gibi) bile semptomlara yol açması. Bu kişilerde istirahatte bile semptomlar mevcuttur ve genellikle eve veya yatağa bağımlıdırlar.</a:t>
            </a:r>
          </a:p>
        </p:txBody>
      </p:sp>
    </p:spTree>
    <p:extLst>
      <p:ext uri="{BB962C8B-B14F-4D97-AF65-F5344CB8AC3E}">
        <p14:creationId xmlns:p14="http://schemas.microsoft.com/office/powerpoint/2010/main" val="3457384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N</a:t>
            </a:r>
            <a:r>
              <a:rPr lang="en-US" b="1" dirty="0" err="1" smtClean="0"/>
              <a:t>ew</a:t>
            </a:r>
            <a:r>
              <a:rPr lang="en-US" b="1" dirty="0" smtClean="0"/>
              <a:t> </a:t>
            </a:r>
            <a:r>
              <a:rPr lang="tr-TR" b="1" dirty="0" err="1" smtClean="0"/>
              <a:t>Y</a:t>
            </a:r>
            <a:r>
              <a:rPr lang="en-US" b="1" dirty="0" err="1" smtClean="0"/>
              <a:t>ork</a:t>
            </a:r>
            <a:r>
              <a:rPr lang="en-US" b="1" dirty="0" smtClean="0"/>
              <a:t> </a:t>
            </a:r>
            <a:r>
              <a:rPr lang="tr-TR" b="1" dirty="0" smtClean="0"/>
              <a:t>H</a:t>
            </a:r>
            <a:r>
              <a:rPr lang="en-US" b="1" dirty="0" err="1" smtClean="0"/>
              <a:t>eart</a:t>
            </a:r>
            <a:r>
              <a:rPr lang="en-US" b="1" dirty="0" smtClean="0"/>
              <a:t> </a:t>
            </a:r>
            <a:r>
              <a:rPr lang="tr-TR" b="1" dirty="0" smtClean="0"/>
              <a:t>A</a:t>
            </a:r>
            <a:r>
              <a:rPr lang="en-US" b="1" dirty="0" err="1" smtClean="0"/>
              <a:t>ssociation</a:t>
            </a:r>
            <a:r>
              <a:rPr lang="en-US" b="1" dirty="0" smtClean="0"/>
              <a:t> </a:t>
            </a:r>
            <a:r>
              <a:rPr lang="en-US" b="1" dirty="0" err="1"/>
              <a:t>sınıflaması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28" y="1825624"/>
            <a:ext cx="10217653" cy="5134733"/>
          </a:xfrm>
        </p:spPr>
      </p:pic>
    </p:spTree>
    <p:extLst>
      <p:ext uri="{BB962C8B-B14F-4D97-AF65-F5344CB8AC3E}">
        <p14:creationId xmlns:p14="http://schemas.microsoft.com/office/powerpoint/2010/main" val="2413997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3. MİTRAL KAPAK HASTALIKLARI VE CERRAHİ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Mitral darlığında cerrahi </a:t>
            </a:r>
            <a:r>
              <a:rPr lang="tr-TR" dirty="0" err="1" smtClean="0"/>
              <a:t>endikasyonlar</a:t>
            </a:r>
            <a:r>
              <a:rPr lang="tr-TR" dirty="0" smtClean="0"/>
              <a:t>:</a:t>
            </a:r>
          </a:p>
          <a:p>
            <a:r>
              <a:rPr lang="tr-TR" b="1" dirty="0" smtClean="0"/>
              <a:t>1.</a:t>
            </a:r>
            <a:r>
              <a:rPr lang="tr-TR" dirty="0" smtClean="0"/>
              <a:t> </a:t>
            </a:r>
            <a:r>
              <a:rPr lang="tr-TR" b="1" dirty="0" smtClean="0"/>
              <a:t>NYHA </a:t>
            </a:r>
            <a:r>
              <a:rPr lang="tr-TR" b="1" dirty="0" err="1" smtClean="0"/>
              <a:t>Clas</a:t>
            </a:r>
            <a:r>
              <a:rPr lang="tr-TR" b="1" dirty="0" smtClean="0"/>
              <a:t> </a:t>
            </a:r>
            <a:r>
              <a:rPr lang="tr-TR" b="1" dirty="0" err="1" smtClean="0"/>
              <a:t>IIb</a:t>
            </a:r>
            <a:r>
              <a:rPr lang="tr-TR" b="1" dirty="0" smtClean="0"/>
              <a:t>-IV arasındaki hastalar</a:t>
            </a:r>
          </a:p>
          <a:p>
            <a:r>
              <a:rPr lang="tr-TR" b="1" dirty="0" smtClean="0"/>
              <a:t>2. </a:t>
            </a:r>
            <a:r>
              <a:rPr lang="tr-TR" b="1" dirty="0" err="1" smtClean="0"/>
              <a:t>Hemoptizisi</a:t>
            </a:r>
            <a:r>
              <a:rPr lang="tr-TR" b="1" dirty="0" smtClean="0"/>
              <a:t> olan hastalar</a:t>
            </a:r>
          </a:p>
          <a:p>
            <a:r>
              <a:rPr lang="tr-TR" b="1" dirty="0" smtClean="0"/>
              <a:t>3. geçirilmiş sistemik </a:t>
            </a:r>
            <a:r>
              <a:rPr lang="tr-TR" b="1" dirty="0" err="1" smtClean="0"/>
              <a:t>arteriyel</a:t>
            </a:r>
            <a:r>
              <a:rPr lang="tr-TR" b="1" dirty="0" smtClean="0"/>
              <a:t> </a:t>
            </a:r>
            <a:r>
              <a:rPr lang="tr-TR" b="1" dirty="0" err="1" smtClean="0"/>
              <a:t>embolisi</a:t>
            </a:r>
            <a:r>
              <a:rPr lang="tr-TR" b="1" dirty="0" smtClean="0"/>
              <a:t> olan hastalar</a:t>
            </a:r>
          </a:p>
          <a:p>
            <a:r>
              <a:rPr lang="tr-TR" b="1" dirty="0" smtClean="0"/>
              <a:t>4. Mitral kapak alanının 2 cm² ’den az olan hastalar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93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3. MİTRAL KAPAK HASTALIKLARI VE CERRAHİ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Mitral yetmezliği</a:t>
            </a:r>
          </a:p>
          <a:p>
            <a:r>
              <a:rPr lang="tr-TR" dirty="0" smtClean="0"/>
              <a:t>Sistolde mitral kapağın tam kapanamaması ve kanın sol </a:t>
            </a:r>
            <a:r>
              <a:rPr lang="tr-TR" dirty="0" err="1" smtClean="0"/>
              <a:t>ventrikülden</a:t>
            </a:r>
            <a:r>
              <a:rPr lang="tr-TR" dirty="0" smtClean="0"/>
              <a:t> sol </a:t>
            </a:r>
            <a:r>
              <a:rPr lang="tr-TR" dirty="0" err="1" smtClean="0"/>
              <a:t>atriyuma</a:t>
            </a:r>
            <a:r>
              <a:rPr lang="tr-TR" dirty="0" smtClean="0"/>
              <a:t> geri kaçmasına (</a:t>
            </a:r>
            <a:r>
              <a:rPr lang="tr-TR" dirty="0" err="1" smtClean="0"/>
              <a:t>regürjitasyon</a:t>
            </a:r>
            <a:r>
              <a:rPr lang="tr-TR" dirty="0" smtClean="0"/>
              <a:t>) mitral yetmezliği denir.</a:t>
            </a:r>
          </a:p>
          <a:p>
            <a:r>
              <a:rPr lang="tr-TR" dirty="0" smtClean="0"/>
              <a:t>Etiyoloji:</a:t>
            </a:r>
          </a:p>
          <a:p>
            <a:r>
              <a:rPr lang="tr-TR" dirty="0"/>
              <a:t>Akut eklem romatizması (</a:t>
            </a:r>
            <a:r>
              <a:rPr lang="tr-TR" b="1" dirty="0"/>
              <a:t>en sık</a:t>
            </a:r>
            <a:r>
              <a:rPr lang="tr-TR" dirty="0"/>
              <a:t>)</a:t>
            </a:r>
          </a:p>
          <a:p>
            <a:r>
              <a:rPr lang="tr-TR" dirty="0" err="1" smtClean="0"/>
              <a:t>İskemik</a:t>
            </a:r>
            <a:r>
              <a:rPr lang="tr-TR" dirty="0" smtClean="0"/>
              <a:t> kalp hastalıkları (akut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infarktüsü</a:t>
            </a:r>
            <a:r>
              <a:rPr lang="tr-TR" dirty="0" smtClean="0"/>
              <a:t>)</a:t>
            </a:r>
          </a:p>
          <a:p>
            <a:r>
              <a:rPr lang="tr-TR" dirty="0" smtClean="0"/>
              <a:t>Mitral </a:t>
            </a:r>
            <a:r>
              <a:rPr lang="tr-TR" dirty="0" err="1" smtClean="0"/>
              <a:t>anuler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(</a:t>
            </a:r>
            <a:r>
              <a:rPr lang="tr-TR" dirty="0" err="1" smtClean="0"/>
              <a:t>kardiyomiyopatiler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İnfektif</a:t>
            </a:r>
            <a:r>
              <a:rPr lang="tr-TR" dirty="0" smtClean="0"/>
              <a:t> </a:t>
            </a:r>
            <a:r>
              <a:rPr lang="tr-TR" dirty="0" err="1" smtClean="0"/>
              <a:t>endokardit</a:t>
            </a:r>
            <a:endParaRPr lang="tr-TR" dirty="0" smtClean="0"/>
          </a:p>
          <a:p>
            <a:r>
              <a:rPr lang="tr-TR" dirty="0" err="1" smtClean="0"/>
              <a:t>İdiyopatik</a:t>
            </a:r>
            <a:r>
              <a:rPr lang="tr-TR" dirty="0" smtClean="0"/>
              <a:t> </a:t>
            </a:r>
            <a:r>
              <a:rPr lang="tr-TR" dirty="0" err="1" smtClean="0"/>
              <a:t>hipertrofik</a:t>
            </a:r>
            <a:r>
              <a:rPr lang="tr-TR" dirty="0" smtClean="0"/>
              <a:t> </a:t>
            </a:r>
            <a:r>
              <a:rPr lang="tr-TR" dirty="0" err="1" smtClean="0"/>
              <a:t>subaortik</a:t>
            </a:r>
            <a:r>
              <a:rPr lang="tr-TR" dirty="0" smtClean="0"/>
              <a:t> </a:t>
            </a:r>
            <a:r>
              <a:rPr lang="tr-TR" dirty="0" err="1" smtClean="0"/>
              <a:t>stenoz</a:t>
            </a:r>
            <a:endParaRPr lang="tr-TR" dirty="0" smtClean="0"/>
          </a:p>
          <a:p>
            <a:r>
              <a:rPr lang="tr-TR" dirty="0" smtClean="0"/>
              <a:t>Travmalar, </a:t>
            </a:r>
            <a:r>
              <a:rPr lang="tr-TR" dirty="0" err="1" smtClean="0"/>
              <a:t>konjenital</a:t>
            </a:r>
            <a:r>
              <a:rPr lang="tr-TR" dirty="0" smtClean="0"/>
              <a:t> kalp hastalıkları (mitral </a:t>
            </a:r>
            <a:r>
              <a:rPr lang="tr-TR" dirty="0" err="1" smtClean="0"/>
              <a:t>kleft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8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iskemisi</a:t>
            </a:r>
            <a:r>
              <a:rPr lang="tr-TR" dirty="0" smtClean="0"/>
              <a:t>: Koroner (</a:t>
            </a:r>
            <a:r>
              <a:rPr lang="tr-TR" dirty="0" err="1" smtClean="0"/>
              <a:t>miyokard</a:t>
            </a:r>
            <a:r>
              <a:rPr lang="tr-TR" dirty="0" smtClean="0"/>
              <a:t>) kan akımının,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dokusunun beslenmesine yetmemesi</a:t>
            </a:r>
            <a:r>
              <a:rPr lang="tr-TR" dirty="0" smtClean="0"/>
              <a:t> durumudur.</a:t>
            </a:r>
          </a:p>
          <a:p>
            <a:pPr algn="just"/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iskemisi</a:t>
            </a:r>
            <a:r>
              <a:rPr lang="tr-TR" dirty="0" smtClean="0"/>
              <a:t> iki şekilde olur. </a:t>
            </a:r>
          </a:p>
          <a:p>
            <a:pPr algn="just"/>
            <a:r>
              <a:rPr lang="tr-TR" dirty="0" smtClean="0"/>
              <a:t>1. Koroner (</a:t>
            </a:r>
            <a:r>
              <a:rPr lang="tr-TR" dirty="0" err="1" smtClean="0"/>
              <a:t>miyokard</a:t>
            </a:r>
            <a:r>
              <a:rPr lang="tr-TR" dirty="0" smtClean="0"/>
              <a:t>) kan akımının sunumunda azalma: koroner arter darlığı  veya tıkanıklığı (</a:t>
            </a:r>
            <a:r>
              <a:rPr lang="tr-TR" dirty="0" err="1" smtClean="0"/>
              <a:t>Aterosklerotik</a:t>
            </a:r>
            <a:r>
              <a:rPr lang="tr-TR" dirty="0" smtClean="0"/>
              <a:t> kalp hastalığı), aort yetmezliği, aort darlığı, anemi, hipotansiyon gibi koroner </a:t>
            </a:r>
            <a:r>
              <a:rPr lang="tr-TR" dirty="0" err="1" smtClean="0"/>
              <a:t>perfüzyonuz</a:t>
            </a:r>
            <a:r>
              <a:rPr lang="tr-TR" dirty="0" smtClean="0"/>
              <a:t> azaltan patolojiler.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27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3. MİTRAL KAPAK HASTALIKLARI VE CERRAHİ 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Mitral yetmezliğinde cerrahi </a:t>
            </a:r>
            <a:r>
              <a:rPr lang="tr-TR" dirty="0" err="1" smtClean="0"/>
              <a:t>endikasyonlar</a:t>
            </a:r>
            <a:r>
              <a:rPr lang="tr-TR" dirty="0" smtClean="0"/>
              <a:t>:</a:t>
            </a:r>
          </a:p>
          <a:p>
            <a:r>
              <a:rPr lang="tr-TR" dirty="0" smtClean="0"/>
              <a:t>Efor kapasitesinin NYHA </a:t>
            </a:r>
            <a:r>
              <a:rPr lang="tr-TR" dirty="0" err="1" smtClean="0"/>
              <a:t>Clas</a:t>
            </a:r>
            <a:r>
              <a:rPr lang="tr-TR" dirty="0" smtClean="0"/>
              <a:t> III-IV olması</a:t>
            </a:r>
          </a:p>
          <a:p>
            <a:r>
              <a:rPr lang="tr-TR" dirty="0" smtClean="0"/>
              <a:t>Sol kalp yetmezliği bulgularının olması</a:t>
            </a:r>
          </a:p>
          <a:p>
            <a:r>
              <a:rPr lang="tr-TR" dirty="0" smtClean="0"/>
              <a:t>3° veya 4° MY olması</a:t>
            </a:r>
          </a:p>
          <a:p>
            <a:r>
              <a:rPr lang="tr-TR" dirty="0" smtClean="0"/>
              <a:t>Sol </a:t>
            </a:r>
            <a:r>
              <a:rPr lang="tr-TR" dirty="0" err="1" smtClean="0"/>
              <a:t>ventrikül</a:t>
            </a:r>
            <a:r>
              <a:rPr lang="tr-TR" dirty="0" smtClean="0"/>
              <a:t> </a:t>
            </a:r>
            <a:r>
              <a:rPr lang="tr-TR" dirty="0" err="1" smtClean="0"/>
              <a:t>end-diyastolik</a:t>
            </a:r>
            <a:r>
              <a:rPr lang="tr-TR" dirty="0" smtClean="0"/>
              <a:t> çapının 6o mm üzerinde olması</a:t>
            </a:r>
          </a:p>
          <a:p>
            <a:r>
              <a:rPr lang="tr-TR" dirty="0" smtClean="0"/>
              <a:t>Akut mitral yetmezliği (korda </a:t>
            </a:r>
            <a:r>
              <a:rPr lang="tr-TR" dirty="0" err="1" smtClean="0"/>
              <a:t>rüptürüne</a:t>
            </a:r>
            <a:r>
              <a:rPr lang="tr-TR" dirty="0" smtClean="0"/>
              <a:t> bağlı) olması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9455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MI cerrahi tedavi gerektiren komplikasyonları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Ventriküler</a:t>
            </a:r>
            <a:r>
              <a:rPr lang="tr-TR" b="1" dirty="0" smtClean="0"/>
              <a:t> </a:t>
            </a:r>
            <a:r>
              <a:rPr lang="tr-TR" b="1" dirty="0" err="1" smtClean="0"/>
              <a:t>septal</a:t>
            </a:r>
            <a:r>
              <a:rPr lang="tr-TR" b="1" dirty="0" smtClean="0"/>
              <a:t> </a:t>
            </a:r>
            <a:r>
              <a:rPr lang="tr-TR" b="1" dirty="0" err="1" smtClean="0"/>
              <a:t>rüptür</a:t>
            </a:r>
            <a:endParaRPr lang="tr-TR" b="1" dirty="0" smtClean="0"/>
          </a:p>
          <a:p>
            <a:r>
              <a:rPr lang="tr-TR" b="1" dirty="0" smtClean="0"/>
              <a:t>Korda </a:t>
            </a:r>
            <a:r>
              <a:rPr lang="tr-TR" b="1" dirty="0" err="1" smtClean="0"/>
              <a:t>rüptürüne</a:t>
            </a:r>
            <a:r>
              <a:rPr lang="tr-TR" b="1" dirty="0" smtClean="0"/>
              <a:t> bağlı  akut mitral yetmezliği </a:t>
            </a:r>
          </a:p>
          <a:p>
            <a:r>
              <a:rPr lang="tr-TR" b="1" dirty="0" err="1"/>
              <a:t>Ventriküler</a:t>
            </a:r>
            <a:r>
              <a:rPr lang="tr-TR" b="1" dirty="0"/>
              <a:t> </a:t>
            </a:r>
            <a:r>
              <a:rPr lang="tr-TR" b="1" dirty="0" smtClean="0"/>
              <a:t>serbest duvar </a:t>
            </a:r>
            <a:r>
              <a:rPr lang="tr-TR" b="1" dirty="0" err="1" smtClean="0"/>
              <a:t>rüptürü</a:t>
            </a:r>
            <a:endParaRPr lang="tr-TR" b="1" dirty="0" smtClean="0"/>
          </a:p>
          <a:p>
            <a:r>
              <a:rPr lang="tr-TR" b="1" dirty="0" smtClean="0"/>
              <a:t>Sol </a:t>
            </a:r>
            <a:r>
              <a:rPr lang="tr-TR" b="1" dirty="0" err="1" smtClean="0"/>
              <a:t>Ventrikül</a:t>
            </a:r>
            <a:r>
              <a:rPr lang="tr-TR" b="1" dirty="0" smtClean="0"/>
              <a:t> </a:t>
            </a:r>
            <a:r>
              <a:rPr lang="tr-TR" b="1" dirty="0" err="1" smtClean="0"/>
              <a:t>psödoanevrizması</a:t>
            </a:r>
            <a:endParaRPr lang="tr-TR" b="1" dirty="0" smtClean="0"/>
          </a:p>
          <a:p>
            <a:r>
              <a:rPr lang="tr-TR" b="1" dirty="0"/>
              <a:t>Sol </a:t>
            </a:r>
            <a:r>
              <a:rPr lang="tr-TR" b="1" dirty="0" err="1"/>
              <a:t>Ventrikül</a:t>
            </a:r>
            <a:r>
              <a:rPr lang="tr-TR" b="1" dirty="0"/>
              <a:t> </a:t>
            </a:r>
            <a:r>
              <a:rPr lang="tr-TR" b="1" dirty="0" smtClean="0"/>
              <a:t>gerçek anevrizması</a:t>
            </a:r>
            <a:endParaRPr lang="tr-TR" b="1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327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Prostetik</a:t>
            </a:r>
            <a:r>
              <a:rPr lang="tr-TR" b="1" dirty="0" smtClean="0"/>
              <a:t> kalp kapakları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Uzun ömürlü olmalıdır</a:t>
            </a:r>
          </a:p>
          <a:p>
            <a:r>
              <a:rPr lang="tr-TR" dirty="0" smtClean="0"/>
              <a:t>Açık durumdayken kabul edilebilir derecede düşük bir türbülansta yüksek akıma izin vermelidir.</a:t>
            </a:r>
          </a:p>
          <a:p>
            <a:r>
              <a:rPr lang="tr-TR" dirty="0" smtClean="0"/>
              <a:t>Kapalı durumdayken geriye kaçağa izin vermemelidir. </a:t>
            </a:r>
          </a:p>
          <a:p>
            <a:r>
              <a:rPr lang="tr-TR" dirty="0" err="1" smtClean="0"/>
              <a:t>Trombojenik</a:t>
            </a:r>
            <a:r>
              <a:rPr lang="tr-TR" dirty="0" smtClean="0"/>
              <a:t> </a:t>
            </a:r>
            <a:r>
              <a:rPr lang="tr-TR" dirty="0" err="1" smtClean="0"/>
              <a:t>olmamamlıdır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Transvalvüler</a:t>
            </a:r>
            <a:r>
              <a:rPr lang="tr-TR" dirty="0" smtClean="0"/>
              <a:t> basınç </a:t>
            </a:r>
            <a:r>
              <a:rPr lang="tr-TR" dirty="0" err="1" smtClean="0"/>
              <a:t>gradiyenti</a:t>
            </a:r>
            <a:r>
              <a:rPr lang="tr-TR" dirty="0" smtClean="0"/>
              <a:t> sıfıra yakın </a:t>
            </a:r>
            <a:r>
              <a:rPr lang="tr-TR" dirty="0" err="1" smtClean="0"/>
              <a:t>olamıdır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Kolayca yerleştirilebilir olmalıdır.</a:t>
            </a:r>
          </a:p>
          <a:p>
            <a:r>
              <a:rPr lang="tr-TR" dirty="0" smtClean="0"/>
              <a:t>İmmünolojik cevap oluşturmamalıdır.</a:t>
            </a:r>
          </a:p>
          <a:p>
            <a:r>
              <a:rPr lang="tr-TR" dirty="0" smtClean="0"/>
              <a:t>Çevre dokularla uyumlu olmalıdır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0101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Mekanik kapaklara ait 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Protez kapak açıklığının hastaya uymaması</a:t>
            </a:r>
          </a:p>
          <a:p>
            <a:r>
              <a:rPr lang="tr-TR" b="1" dirty="0" smtClean="0"/>
              <a:t>Kapağa bağlı </a:t>
            </a:r>
            <a:r>
              <a:rPr lang="tr-TR" b="1" dirty="0" err="1" smtClean="0"/>
              <a:t>reoperasyon</a:t>
            </a:r>
            <a:r>
              <a:rPr lang="tr-TR" b="1" dirty="0" smtClean="0"/>
              <a:t> gerekmesi</a:t>
            </a:r>
          </a:p>
          <a:p>
            <a:r>
              <a:rPr lang="tr-TR" b="1" dirty="0" err="1" smtClean="0"/>
              <a:t>Dehisens</a:t>
            </a:r>
            <a:r>
              <a:rPr lang="tr-TR" b="1" dirty="0" smtClean="0"/>
              <a:t>, </a:t>
            </a:r>
            <a:r>
              <a:rPr lang="tr-TR" b="1" dirty="0" err="1" smtClean="0"/>
              <a:t>disproporsiyon</a:t>
            </a:r>
            <a:r>
              <a:rPr lang="tr-TR" b="1" dirty="0" smtClean="0"/>
              <a:t> (açılma/uygunsuzluk)</a:t>
            </a:r>
          </a:p>
          <a:p>
            <a:r>
              <a:rPr lang="tr-TR" b="1" dirty="0" smtClean="0"/>
              <a:t>Vejetasyon, İE</a:t>
            </a:r>
          </a:p>
          <a:p>
            <a:r>
              <a:rPr lang="tr-TR" b="1" dirty="0" err="1" smtClean="0"/>
              <a:t>Pannus</a:t>
            </a:r>
            <a:r>
              <a:rPr lang="tr-TR" b="1" dirty="0" smtClean="0"/>
              <a:t>, </a:t>
            </a:r>
            <a:r>
              <a:rPr lang="tr-TR" b="1" dirty="0" err="1" smtClean="0"/>
              <a:t>hemoliz</a:t>
            </a:r>
            <a:r>
              <a:rPr lang="tr-TR" b="1" dirty="0" smtClean="0"/>
              <a:t>, </a:t>
            </a:r>
            <a:r>
              <a:rPr lang="tr-TR" b="1" dirty="0" err="1" smtClean="0"/>
              <a:t>tromboz</a:t>
            </a:r>
            <a:endParaRPr lang="tr-TR" b="1" dirty="0" smtClean="0"/>
          </a:p>
          <a:p>
            <a:r>
              <a:rPr lang="tr-TR" b="1" dirty="0" smtClean="0"/>
              <a:t>Kanama, ses çıkarması, </a:t>
            </a:r>
            <a:r>
              <a:rPr lang="tr-TR" b="1" dirty="0" err="1" smtClean="0"/>
              <a:t>paravalvüler</a:t>
            </a:r>
            <a:r>
              <a:rPr lang="tr-TR" b="1" dirty="0" smtClean="0"/>
              <a:t> kaçak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61178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Biyoprotez</a:t>
            </a:r>
            <a:r>
              <a:rPr lang="tr-TR" b="1" dirty="0" smtClean="0"/>
              <a:t> ile kapak </a:t>
            </a:r>
            <a:r>
              <a:rPr lang="tr-TR" b="1" dirty="0" err="1" smtClean="0"/>
              <a:t>raplasmanı</a:t>
            </a:r>
            <a:r>
              <a:rPr lang="tr-TR" b="1" dirty="0" smtClean="0"/>
              <a:t> </a:t>
            </a:r>
            <a:r>
              <a:rPr lang="tr-TR" b="1" dirty="0" err="1" smtClean="0"/>
              <a:t>endikasyonları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Warfarin</a:t>
            </a:r>
            <a:r>
              <a:rPr lang="tr-TR" dirty="0" smtClean="0"/>
              <a:t> kullanamayan veya kullanmak istemeyen hastalar</a:t>
            </a:r>
          </a:p>
          <a:p>
            <a:r>
              <a:rPr lang="tr-TR" dirty="0" smtClean="0"/>
              <a:t>65 yaşın üzerinde ve </a:t>
            </a:r>
            <a:r>
              <a:rPr lang="tr-TR" dirty="0" err="1" smtClean="0"/>
              <a:t>tromboembolik</a:t>
            </a:r>
            <a:r>
              <a:rPr lang="tr-TR" dirty="0" smtClean="0"/>
              <a:t> risk faktörü olmayan, AVR yapılması gereken hastalar</a:t>
            </a:r>
          </a:p>
          <a:p>
            <a:r>
              <a:rPr lang="tr-TR" dirty="0" smtClean="0"/>
              <a:t>70 </a:t>
            </a:r>
            <a:r>
              <a:rPr lang="tr-TR" dirty="0"/>
              <a:t>yaşın üzerinde ve </a:t>
            </a:r>
            <a:r>
              <a:rPr lang="tr-TR" dirty="0" err="1"/>
              <a:t>tromboembolik</a:t>
            </a:r>
            <a:r>
              <a:rPr lang="tr-TR" dirty="0"/>
              <a:t> risk faktörü </a:t>
            </a:r>
            <a:r>
              <a:rPr lang="tr-TR" dirty="0" smtClean="0"/>
              <a:t>olmayan, MVR </a:t>
            </a:r>
            <a:r>
              <a:rPr lang="tr-TR" dirty="0"/>
              <a:t>yapılması gereken </a:t>
            </a:r>
            <a:r>
              <a:rPr lang="tr-TR" dirty="0" smtClean="0"/>
              <a:t>hastalar</a:t>
            </a:r>
          </a:p>
          <a:p>
            <a:r>
              <a:rPr lang="tr-TR" dirty="0" err="1" smtClean="0"/>
              <a:t>Tromboze</a:t>
            </a:r>
            <a:r>
              <a:rPr lang="tr-TR" dirty="0" smtClean="0"/>
              <a:t> mekanik kapak yerine kapak </a:t>
            </a:r>
            <a:r>
              <a:rPr lang="tr-TR" dirty="0" err="1" smtClean="0"/>
              <a:t>replasmanı</a:t>
            </a:r>
            <a:r>
              <a:rPr lang="tr-TR" dirty="0" smtClean="0"/>
              <a:t> yapılacak hastalar</a:t>
            </a:r>
          </a:p>
          <a:p>
            <a:r>
              <a:rPr lang="tr-TR" dirty="0" smtClean="0"/>
              <a:t>Hemodiyaliz hastaları, </a:t>
            </a:r>
            <a:r>
              <a:rPr lang="tr-TR" dirty="0" err="1" smtClean="0"/>
              <a:t>hiperkalsemik</a:t>
            </a:r>
            <a:r>
              <a:rPr lang="tr-TR" dirty="0" smtClean="0"/>
              <a:t> hastalar, böbrek yetmezliği,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014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Aort hastalıkları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Aort anevrizması: aortun normal çapının 2 katından fazla genişlemesine aort anevrizması denir.</a:t>
            </a:r>
          </a:p>
          <a:p>
            <a:r>
              <a:rPr lang="tr-TR" sz="2400" b="1" dirty="0" smtClean="0"/>
              <a:t>En sık neden: </a:t>
            </a:r>
            <a:r>
              <a:rPr lang="tr-TR" sz="2400" b="1" dirty="0" err="1" smtClean="0"/>
              <a:t>Ateroskleroz</a:t>
            </a:r>
            <a:endParaRPr lang="tr-TR" sz="2400" b="1" dirty="0" smtClean="0"/>
          </a:p>
          <a:p>
            <a:r>
              <a:rPr lang="tr-TR" sz="2400" dirty="0" smtClean="0"/>
              <a:t>Etiyoloji:</a:t>
            </a:r>
          </a:p>
          <a:p>
            <a:r>
              <a:rPr lang="tr-TR" sz="2400" dirty="0" err="1" smtClean="0"/>
              <a:t>Konjenital</a:t>
            </a:r>
            <a:r>
              <a:rPr lang="tr-TR" sz="2400" dirty="0" smtClean="0"/>
              <a:t>: en sık </a:t>
            </a:r>
            <a:r>
              <a:rPr lang="tr-TR" sz="2400" dirty="0" err="1" smtClean="0"/>
              <a:t>intraserebral</a:t>
            </a:r>
            <a:r>
              <a:rPr lang="tr-TR" sz="2400" dirty="0" smtClean="0"/>
              <a:t> arterlerde </a:t>
            </a:r>
            <a:r>
              <a:rPr lang="tr-TR" sz="2400" b="1" dirty="0" err="1" smtClean="0"/>
              <a:t>Willis</a:t>
            </a:r>
            <a:r>
              <a:rPr lang="tr-TR" sz="2400" b="1" dirty="0" smtClean="0"/>
              <a:t> poligonunda </a:t>
            </a:r>
            <a:r>
              <a:rPr lang="tr-TR" sz="2400" dirty="0" smtClean="0"/>
              <a:t>anevrizma gelişir.</a:t>
            </a:r>
          </a:p>
          <a:p>
            <a:r>
              <a:rPr lang="tr-TR" sz="2400" dirty="0" err="1" smtClean="0"/>
              <a:t>Marfan</a:t>
            </a:r>
            <a:r>
              <a:rPr lang="tr-TR" sz="2400" dirty="0" smtClean="0"/>
              <a:t>, </a:t>
            </a:r>
            <a:r>
              <a:rPr lang="tr-TR" sz="2400" dirty="0" err="1" smtClean="0"/>
              <a:t>Ehler-Danlos</a:t>
            </a:r>
            <a:r>
              <a:rPr lang="tr-TR" sz="2400" dirty="0" smtClean="0"/>
              <a:t> sendromu</a:t>
            </a:r>
          </a:p>
          <a:p>
            <a:r>
              <a:rPr lang="tr-TR" sz="2400" dirty="0" err="1" smtClean="0"/>
              <a:t>Akkiz</a:t>
            </a:r>
            <a:r>
              <a:rPr lang="tr-TR" sz="2400" dirty="0" smtClean="0"/>
              <a:t>: </a:t>
            </a:r>
            <a:r>
              <a:rPr lang="tr-TR" sz="2400" dirty="0" err="1" smtClean="0"/>
              <a:t>Dejeneratif</a:t>
            </a:r>
            <a:r>
              <a:rPr lang="tr-TR" sz="2400" dirty="0" smtClean="0"/>
              <a:t> (</a:t>
            </a:r>
            <a:r>
              <a:rPr lang="tr-TR" sz="2400" b="1" dirty="0"/>
              <a:t>En sık neden: </a:t>
            </a:r>
            <a:r>
              <a:rPr lang="tr-TR" sz="2400" b="1" dirty="0" err="1" smtClean="0"/>
              <a:t>Ateroskleroz</a:t>
            </a:r>
            <a:r>
              <a:rPr lang="tr-TR" sz="2400" dirty="0" smtClean="0"/>
              <a:t>)</a:t>
            </a:r>
          </a:p>
          <a:p>
            <a:r>
              <a:rPr lang="tr-TR" sz="2400" dirty="0" err="1" smtClean="0"/>
              <a:t>Hemodinamik</a:t>
            </a:r>
            <a:r>
              <a:rPr lang="tr-TR" sz="2400" dirty="0" smtClean="0"/>
              <a:t> (post-</a:t>
            </a:r>
            <a:r>
              <a:rPr lang="tr-TR" sz="2400" dirty="0" err="1" smtClean="0"/>
              <a:t>stenotik</a:t>
            </a:r>
            <a:r>
              <a:rPr lang="tr-TR" sz="2400" dirty="0" smtClean="0"/>
              <a:t>, AVF)</a:t>
            </a:r>
          </a:p>
          <a:p>
            <a:r>
              <a:rPr lang="tr-TR" sz="2400" dirty="0" err="1" smtClean="0"/>
              <a:t>Travmatik</a:t>
            </a:r>
            <a:r>
              <a:rPr lang="tr-TR" sz="2400" dirty="0" smtClean="0"/>
              <a:t>, </a:t>
            </a:r>
            <a:r>
              <a:rPr lang="tr-TR" sz="2400" dirty="0" err="1" smtClean="0"/>
              <a:t>inflamatuvar</a:t>
            </a:r>
            <a:r>
              <a:rPr lang="tr-TR" sz="2400" dirty="0" smtClean="0"/>
              <a:t> (</a:t>
            </a:r>
            <a:r>
              <a:rPr lang="tr-TR" sz="2400" dirty="0" err="1" smtClean="0"/>
              <a:t>Takayasu</a:t>
            </a:r>
            <a:r>
              <a:rPr lang="tr-TR" sz="2400" dirty="0" smtClean="0"/>
              <a:t>, Behçet, </a:t>
            </a:r>
            <a:r>
              <a:rPr lang="tr-TR" sz="2400" dirty="0" err="1" smtClean="0"/>
              <a:t>Kawasaki</a:t>
            </a:r>
            <a:r>
              <a:rPr lang="tr-TR" sz="2400" dirty="0" smtClean="0"/>
              <a:t>, PAN), </a:t>
            </a:r>
            <a:r>
              <a:rPr lang="tr-TR" sz="2400" dirty="0" err="1" smtClean="0"/>
              <a:t>infeksiyöz</a:t>
            </a:r>
            <a:r>
              <a:rPr lang="tr-TR" sz="2400" dirty="0" smtClean="0"/>
              <a:t>, </a:t>
            </a:r>
            <a:r>
              <a:rPr lang="tr-TR" sz="2400" dirty="0" err="1" smtClean="0"/>
              <a:t>iyatrojenik</a:t>
            </a:r>
            <a:endParaRPr lang="tr-TR" sz="2400" dirty="0" smtClean="0"/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24903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Aort </a:t>
            </a:r>
            <a:r>
              <a:rPr lang="tr-TR" b="1" dirty="0" smtClean="0"/>
              <a:t>hastalıkları- Aort anevrizması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anatomik lokalizasyonlar: </a:t>
            </a:r>
            <a:r>
              <a:rPr lang="tr-TR" dirty="0" err="1" smtClean="0"/>
              <a:t>İnfrarenal</a:t>
            </a:r>
            <a:r>
              <a:rPr lang="tr-TR" dirty="0" smtClean="0"/>
              <a:t> </a:t>
            </a:r>
            <a:r>
              <a:rPr lang="tr-TR" dirty="0" err="1" smtClean="0"/>
              <a:t>abdominal</a:t>
            </a:r>
            <a:r>
              <a:rPr lang="tr-TR" dirty="0" smtClean="0"/>
              <a:t> aort (en sık), </a:t>
            </a:r>
            <a:r>
              <a:rPr lang="tr-TR" dirty="0" err="1" smtClean="0"/>
              <a:t>femoral</a:t>
            </a:r>
            <a:r>
              <a:rPr lang="tr-TR" dirty="0" smtClean="0"/>
              <a:t> bileşke, </a:t>
            </a:r>
            <a:r>
              <a:rPr lang="tr-TR" dirty="0" err="1" smtClean="0"/>
              <a:t>popliteal</a:t>
            </a:r>
            <a:r>
              <a:rPr lang="tr-TR" dirty="0" smtClean="0"/>
              <a:t> fossa</a:t>
            </a:r>
          </a:p>
          <a:p>
            <a:r>
              <a:rPr lang="tr-TR" b="1" dirty="0"/>
              <a:t>Aort </a:t>
            </a:r>
            <a:r>
              <a:rPr lang="tr-TR" b="1" dirty="0" smtClean="0"/>
              <a:t>anevrizmasının komplikasyonları: </a:t>
            </a:r>
            <a:r>
              <a:rPr lang="tr-TR" b="1" dirty="0" err="1" smtClean="0"/>
              <a:t>Rüptür</a:t>
            </a:r>
            <a:r>
              <a:rPr lang="tr-TR" b="1" dirty="0" smtClean="0"/>
              <a:t>, </a:t>
            </a:r>
            <a:r>
              <a:rPr lang="tr-TR" b="1" dirty="0" err="1" smtClean="0"/>
              <a:t>diseksiyon</a:t>
            </a:r>
            <a:r>
              <a:rPr lang="tr-TR" b="1" dirty="0" smtClean="0"/>
              <a:t>, </a:t>
            </a:r>
            <a:r>
              <a:rPr lang="tr-TR" b="1" dirty="0" err="1" smtClean="0"/>
              <a:t>tromboz</a:t>
            </a:r>
            <a:endParaRPr lang="tr-TR" b="1" dirty="0"/>
          </a:p>
          <a:p>
            <a:r>
              <a:rPr lang="tr-TR" b="1" dirty="0" smtClean="0"/>
              <a:t>Basıya bağlı komplikasyonlar: solunum yollarına bası (</a:t>
            </a:r>
            <a:r>
              <a:rPr lang="tr-TR" b="1" dirty="0" err="1" smtClean="0"/>
              <a:t>dispne</a:t>
            </a:r>
            <a:r>
              <a:rPr lang="tr-TR" b="1" dirty="0" smtClean="0"/>
              <a:t>, </a:t>
            </a:r>
            <a:r>
              <a:rPr lang="tr-TR" b="1" dirty="0" err="1" smtClean="0"/>
              <a:t>stridor</a:t>
            </a:r>
            <a:r>
              <a:rPr lang="tr-TR" b="1" dirty="0" smtClean="0"/>
              <a:t>, öksürük, hırıltılı solunum), </a:t>
            </a:r>
          </a:p>
          <a:p>
            <a:r>
              <a:rPr lang="tr-TR" b="1" dirty="0" err="1" smtClean="0"/>
              <a:t>Rüptüre</a:t>
            </a:r>
            <a:r>
              <a:rPr lang="tr-TR" b="1" dirty="0" smtClean="0"/>
              <a:t> </a:t>
            </a:r>
            <a:r>
              <a:rPr lang="tr-TR" b="1" dirty="0"/>
              <a:t>bağlı </a:t>
            </a:r>
            <a:r>
              <a:rPr lang="tr-TR" b="1" dirty="0" smtClean="0"/>
              <a:t>komplikasyonlar: </a:t>
            </a:r>
            <a:r>
              <a:rPr lang="tr-TR" b="1" dirty="0" err="1" smtClean="0"/>
              <a:t>perikardiyal</a:t>
            </a:r>
            <a:r>
              <a:rPr lang="tr-TR" b="1" dirty="0" smtClean="0"/>
              <a:t> </a:t>
            </a:r>
            <a:r>
              <a:rPr lang="tr-TR" b="1" dirty="0" err="1" smtClean="0"/>
              <a:t>tamponad</a:t>
            </a:r>
            <a:r>
              <a:rPr lang="tr-TR" b="1" dirty="0" smtClean="0"/>
              <a:t>, </a:t>
            </a:r>
            <a:r>
              <a:rPr lang="tr-TR" b="1" dirty="0" err="1" smtClean="0"/>
              <a:t>plevral</a:t>
            </a:r>
            <a:r>
              <a:rPr lang="tr-TR" b="1" dirty="0" smtClean="0"/>
              <a:t> </a:t>
            </a:r>
            <a:r>
              <a:rPr lang="tr-TR" b="1" dirty="0" err="1" smtClean="0"/>
              <a:t>efüzyon</a:t>
            </a:r>
            <a:endParaRPr lang="tr-TR" b="1" dirty="0" smtClean="0"/>
          </a:p>
          <a:p>
            <a:r>
              <a:rPr lang="tr-TR" b="1" dirty="0" err="1" smtClean="0"/>
              <a:t>Eroziv</a:t>
            </a:r>
            <a:r>
              <a:rPr lang="tr-TR" b="1" dirty="0" smtClean="0"/>
              <a:t> komplikasyonlar: </a:t>
            </a:r>
            <a:r>
              <a:rPr lang="tr-TR" b="1" dirty="0" err="1" smtClean="0"/>
              <a:t>hematemez</a:t>
            </a:r>
            <a:r>
              <a:rPr lang="tr-TR" b="1" dirty="0" smtClean="0"/>
              <a:t>, </a:t>
            </a:r>
            <a:r>
              <a:rPr lang="tr-TR" b="1" dirty="0" err="1" smtClean="0"/>
              <a:t>aortoenterik</a:t>
            </a:r>
            <a:r>
              <a:rPr lang="tr-TR" b="1" dirty="0" smtClean="0"/>
              <a:t> fistül, </a:t>
            </a:r>
            <a:r>
              <a:rPr lang="tr-TR" b="1" dirty="0" err="1" smtClean="0"/>
              <a:t>aorto</a:t>
            </a:r>
            <a:r>
              <a:rPr lang="tr-TR" b="1" dirty="0" smtClean="0"/>
              <a:t>-kaval fistül, </a:t>
            </a:r>
            <a:r>
              <a:rPr lang="tr-TR" b="1" dirty="0" err="1" smtClean="0"/>
              <a:t>aorto-bronşiyal</a:t>
            </a:r>
            <a:r>
              <a:rPr lang="tr-TR" b="1" dirty="0" smtClean="0"/>
              <a:t> fistül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1348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Aort hastalıkları- Aort anevrizması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Aort anevrizma </a:t>
            </a:r>
            <a:r>
              <a:rPr lang="tr-TR" dirty="0" err="1" smtClean="0"/>
              <a:t>rüptür</a:t>
            </a:r>
            <a:r>
              <a:rPr lang="tr-TR" dirty="0" smtClean="0"/>
              <a:t> riskini artıran faktörler:</a:t>
            </a:r>
          </a:p>
          <a:p>
            <a:r>
              <a:rPr lang="tr-TR" b="1" dirty="0" smtClean="0"/>
              <a:t>Anevrizmaya ait faktörler</a:t>
            </a:r>
            <a:r>
              <a:rPr lang="tr-TR" dirty="0" smtClean="0"/>
              <a:t>: Anevrizma çapı, genişleme hızı, lokalizasyon</a:t>
            </a:r>
          </a:p>
          <a:p>
            <a:r>
              <a:rPr lang="tr-TR" b="1" dirty="0" smtClean="0"/>
              <a:t>Hastaya ait faktörler</a:t>
            </a:r>
            <a:r>
              <a:rPr lang="tr-TR" dirty="0" smtClean="0"/>
              <a:t>: Sigara kullanımı, yaş, hipertansiyon, KOAH, B-</a:t>
            </a:r>
            <a:r>
              <a:rPr lang="tr-TR" dirty="0" err="1" smtClean="0"/>
              <a:t>Blokör</a:t>
            </a:r>
            <a:r>
              <a:rPr lang="tr-TR" dirty="0" smtClean="0"/>
              <a:t> kullanmama</a:t>
            </a:r>
          </a:p>
          <a:p>
            <a:r>
              <a:rPr lang="tr-TR" dirty="0"/>
              <a:t>Anevrizma çapı, genişleme hızı, </a:t>
            </a:r>
            <a:r>
              <a:rPr lang="tr-TR" dirty="0" smtClean="0"/>
              <a:t>lokalizasyon </a:t>
            </a:r>
            <a:r>
              <a:rPr lang="tr-TR" dirty="0"/>
              <a:t>anevrizma </a:t>
            </a:r>
            <a:r>
              <a:rPr lang="tr-TR" dirty="0" err="1"/>
              <a:t>rüptür</a:t>
            </a:r>
            <a:r>
              <a:rPr lang="tr-TR" dirty="0"/>
              <a:t> riskini artıran </a:t>
            </a:r>
            <a:r>
              <a:rPr lang="tr-TR" dirty="0" smtClean="0"/>
              <a:t>en önemli faktörlerin başında gelmektedir.</a:t>
            </a:r>
          </a:p>
          <a:p>
            <a:r>
              <a:rPr lang="tr-TR" dirty="0" smtClean="0"/>
              <a:t>Tedavi: anevrizma çapı 5.5 </a:t>
            </a:r>
            <a:r>
              <a:rPr lang="tr-TR" dirty="0" err="1" smtClean="0"/>
              <a:t>cm’in</a:t>
            </a:r>
            <a:r>
              <a:rPr lang="tr-TR" dirty="0" smtClean="0"/>
              <a:t> üzerinde ise cerrahi veya uygunsa </a:t>
            </a:r>
            <a:r>
              <a:rPr lang="tr-TR" dirty="0" err="1" smtClean="0"/>
              <a:t>endovasküler</a:t>
            </a:r>
            <a:r>
              <a:rPr lang="tr-TR" dirty="0" smtClean="0"/>
              <a:t> tamir (EVAR).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557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Aort hastalıkları- </a:t>
            </a:r>
            <a:r>
              <a:rPr lang="tr-TR" b="1" dirty="0" err="1" smtClean="0"/>
              <a:t>Abdominal</a:t>
            </a:r>
            <a:r>
              <a:rPr lang="tr-TR" b="1" dirty="0" smtClean="0"/>
              <a:t> Aort Anevrizması (AAA)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Arteriyelm</a:t>
            </a:r>
            <a:r>
              <a:rPr lang="tr-TR" dirty="0" smtClean="0"/>
              <a:t> anevrizmalar içerisinde en sık rastlanan anevrizma: AAA</a:t>
            </a:r>
          </a:p>
          <a:p>
            <a:r>
              <a:rPr lang="tr-TR" dirty="0" smtClean="0"/>
              <a:t>E/K:5/1</a:t>
            </a:r>
          </a:p>
          <a:p>
            <a:r>
              <a:rPr lang="tr-TR" dirty="0" smtClean="0"/>
              <a:t>En sık 80’li yaşlarda pik yapar</a:t>
            </a:r>
          </a:p>
          <a:p>
            <a:r>
              <a:rPr lang="tr-TR" dirty="0" smtClean="0"/>
              <a:t>Etiyoloji: </a:t>
            </a:r>
          </a:p>
          <a:p>
            <a:r>
              <a:rPr lang="tr-TR" dirty="0" smtClean="0"/>
              <a:t>en sık sebep: kronik </a:t>
            </a:r>
            <a:r>
              <a:rPr lang="tr-TR" dirty="0" err="1" smtClean="0"/>
              <a:t>mediyal</a:t>
            </a:r>
            <a:r>
              <a:rPr lang="tr-TR" dirty="0" smtClean="0"/>
              <a:t> dejenerasyon</a:t>
            </a:r>
          </a:p>
          <a:p>
            <a:r>
              <a:rPr lang="tr-TR" dirty="0" smtClean="0"/>
              <a:t>En sık komplikasyon: </a:t>
            </a:r>
            <a:r>
              <a:rPr lang="tr-TR" dirty="0" err="1" smtClean="0"/>
              <a:t>rüptür</a:t>
            </a:r>
            <a:r>
              <a:rPr lang="tr-TR" dirty="0" smtClean="0"/>
              <a:t> (%80 </a:t>
            </a:r>
            <a:r>
              <a:rPr lang="tr-TR" dirty="0" err="1" smtClean="0"/>
              <a:t>retroperitona</a:t>
            </a:r>
            <a:r>
              <a:rPr lang="tr-TR" dirty="0" smtClean="0"/>
              <a:t> kanama olur)</a:t>
            </a:r>
          </a:p>
          <a:p>
            <a:r>
              <a:rPr lang="tr-TR" dirty="0" smtClean="0"/>
              <a:t>Blue </a:t>
            </a:r>
            <a:r>
              <a:rPr lang="tr-TR" dirty="0" err="1" smtClean="0"/>
              <a:t>toe</a:t>
            </a:r>
            <a:r>
              <a:rPr lang="tr-TR" dirty="0" smtClean="0"/>
              <a:t> sendromu (mavi parmak sendromu), </a:t>
            </a: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 err="1" smtClean="0"/>
              <a:t>emboli</a:t>
            </a:r>
            <a:r>
              <a:rPr lang="tr-TR" dirty="0" smtClean="0"/>
              <a:t>, akut </a:t>
            </a:r>
            <a:r>
              <a:rPr lang="tr-TR" dirty="0" err="1" smtClean="0"/>
              <a:t>aortik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, </a:t>
            </a:r>
            <a:r>
              <a:rPr lang="tr-TR" dirty="0" err="1"/>
              <a:t>hematemez</a:t>
            </a:r>
            <a:r>
              <a:rPr lang="tr-TR" dirty="0"/>
              <a:t>, </a:t>
            </a:r>
            <a:r>
              <a:rPr lang="tr-TR" dirty="0" err="1"/>
              <a:t>aortoenterik</a:t>
            </a:r>
            <a:r>
              <a:rPr lang="tr-TR" dirty="0"/>
              <a:t> fistül, </a:t>
            </a:r>
            <a:r>
              <a:rPr lang="tr-TR" dirty="0" err="1"/>
              <a:t>aorto</a:t>
            </a:r>
            <a:r>
              <a:rPr lang="tr-TR" dirty="0"/>
              <a:t>-kaval </a:t>
            </a:r>
            <a:r>
              <a:rPr lang="tr-TR" dirty="0" smtClean="0"/>
              <a:t>fistül</a:t>
            </a:r>
          </a:p>
          <a:p>
            <a:r>
              <a:rPr lang="tr-TR" b="1" dirty="0" err="1"/>
              <a:t>Abdominal</a:t>
            </a:r>
            <a:r>
              <a:rPr lang="tr-TR" b="1" dirty="0"/>
              <a:t> Aort Anevrizması (AAA) </a:t>
            </a:r>
            <a:r>
              <a:rPr lang="tr-TR" b="1" dirty="0" err="1"/>
              <a:t>rüptürü</a:t>
            </a:r>
            <a:r>
              <a:rPr lang="tr-TR" b="1" dirty="0"/>
              <a:t> için klasik </a:t>
            </a:r>
            <a:r>
              <a:rPr lang="tr-TR" b="1" dirty="0" err="1"/>
              <a:t>triad</a:t>
            </a:r>
            <a:r>
              <a:rPr lang="tr-TR" b="1" dirty="0"/>
              <a:t>: karın ağrısı, hipotansiyon, karında </a:t>
            </a:r>
            <a:r>
              <a:rPr lang="tr-TR" b="1" dirty="0" err="1"/>
              <a:t>pulsatil</a:t>
            </a:r>
            <a:r>
              <a:rPr lang="tr-TR" b="1" dirty="0"/>
              <a:t> </a:t>
            </a:r>
            <a:r>
              <a:rPr lang="tr-TR" b="1" dirty="0" smtClean="0"/>
              <a:t>kitledir.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7266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Aort hastalıkları- </a:t>
            </a:r>
            <a:r>
              <a:rPr lang="tr-TR" b="1" dirty="0" err="1" smtClean="0"/>
              <a:t>Torako-Abdominal</a:t>
            </a:r>
            <a:r>
              <a:rPr lang="tr-TR" b="1" dirty="0" smtClean="0"/>
              <a:t> </a:t>
            </a:r>
            <a:r>
              <a:rPr lang="tr-TR" b="1" dirty="0"/>
              <a:t>Aort Anevrizması </a:t>
            </a:r>
            <a:r>
              <a:rPr lang="tr-TR" b="1" dirty="0" smtClean="0"/>
              <a:t>(TAAA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</a:t>
            </a:r>
            <a:r>
              <a:rPr lang="tr-TR" b="1" dirty="0" err="1" smtClean="0"/>
              <a:t>Torasik</a:t>
            </a:r>
            <a:r>
              <a:rPr lang="tr-TR" b="1" dirty="0" smtClean="0"/>
              <a:t> ve </a:t>
            </a:r>
            <a:r>
              <a:rPr lang="tr-TR" b="1" dirty="0" err="1" smtClean="0"/>
              <a:t>torakoabdominal</a:t>
            </a:r>
            <a:r>
              <a:rPr lang="tr-TR" b="1" dirty="0" smtClean="0"/>
              <a:t> aort anevrizması: sırt ağrısı, ses kısıklığı, yutma güçlüğü, </a:t>
            </a:r>
            <a:r>
              <a:rPr lang="tr-TR" b="1" dirty="0" err="1" smtClean="0"/>
              <a:t>hemoptizidir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Tedavi cerrahidir. </a:t>
            </a:r>
          </a:p>
          <a:p>
            <a:r>
              <a:rPr lang="tr-TR" b="1" dirty="0" smtClean="0"/>
              <a:t>Ameliyat </a:t>
            </a:r>
            <a:r>
              <a:rPr lang="tr-TR" b="1" dirty="0" err="1" smtClean="0"/>
              <a:t>mortalitesi</a:t>
            </a:r>
            <a:r>
              <a:rPr lang="tr-TR" b="1" dirty="0" smtClean="0"/>
              <a:t>: %4-15</a:t>
            </a:r>
          </a:p>
          <a:p>
            <a:r>
              <a:rPr lang="tr-TR" b="1" dirty="0" smtClean="0"/>
              <a:t>Başlıca komplikasyon: </a:t>
            </a:r>
            <a:r>
              <a:rPr lang="tr-TR" b="1" dirty="0" err="1" smtClean="0"/>
              <a:t>parapleji</a:t>
            </a:r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0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Koroner arter darlığı ve </a:t>
            </a:r>
            <a:r>
              <a:rPr lang="tr-TR" b="1" dirty="0" err="1" smtClean="0"/>
              <a:t>Miyokard</a:t>
            </a:r>
            <a:r>
              <a:rPr lang="tr-TR" b="1" dirty="0" smtClean="0"/>
              <a:t> </a:t>
            </a:r>
            <a:r>
              <a:rPr lang="tr-TR" b="1" dirty="0" err="1" smtClean="0"/>
              <a:t>İskemisi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1825625"/>
            <a:ext cx="7014949" cy="4848130"/>
          </a:xfrm>
        </p:spPr>
      </p:pic>
    </p:spTree>
    <p:extLst>
      <p:ext uri="{BB962C8B-B14F-4D97-AF65-F5344CB8AC3E}">
        <p14:creationId xmlns:p14="http://schemas.microsoft.com/office/powerpoint/2010/main" val="4039796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İliyak</a:t>
            </a:r>
            <a:r>
              <a:rPr lang="tr-TR" dirty="0" smtClean="0"/>
              <a:t> arter anevrizması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İliyak</a:t>
            </a:r>
            <a:r>
              <a:rPr lang="tr-TR" dirty="0"/>
              <a:t> arter </a:t>
            </a:r>
            <a:r>
              <a:rPr lang="tr-TR" dirty="0" smtClean="0"/>
              <a:t>anevrizması çoğu kez </a:t>
            </a:r>
            <a:r>
              <a:rPr lang="tr-TR" dirty="0" err="1" smtClean="0"/>
              <a:t>abdominal</a:t>
            </a:r>
            <a:r>
              <a:rPr lang="tr-TR" dirty="0" smtClean="0"/>
              <a:t> aort anevrizması ile birliktedir.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organlara bası yaptığı için genellikle </a:t>
            </a:r>
            <a:r>
              <a:rPr lang="tr-TR" dirty="0" err="1" smtClean="0"/>
              <a:t>semptomatiktir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rüptür</a:t>
            </a:r>
            <a:r>
              <a:rPr lang="tr-TR" dirty="0" smtClean="0"/>
              <a:t> riski yüksektir.</a:t>
            </a:r>
          </a:p>
          <a:p>
            <a:r>
              <a:rPr lang="tr-TR" dirty="0" smtClean="0"/>
              <a:t>Cerrahi </a:t>
            </a:r>
            <a:r>
              <a:rPr lang="tr-TR" dirty="0" err="1" smtClean="0"/>
              <a:t>endikasyon</a:t>
            </a:r>
            <a:r>
              <a:rPr lang="tr-TR" dirty="0" smtClean="0"/>
              <a:t>: </a:t>
            </a:r>
          </a:p>
          <a:p>
            <a:r>
              <a:rPr lang="tr-TR" dirty="0" smtClean="0"/>
              <a:t>1.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iliyak</a:t>
            </a:r>
            <a:r>
              <a:rPr lang="tr-TR" dirty="0" smtClean="0"/>
              <a:t> arter anevrizması 3 cm’den büyük ise</a:t>
            </a:r>
          </a:p>
          <a:p>
            <a:r>
              <a:rPr lang="tr-TR" dirty="0" smtClean="0"/>
              <a:t>2. </a:t>
            </a:r>
            <a:r>
              <a:rPr lang="tr-TR" dirty="0" err="1"/>
              <a:t>S</a:t>
            </a:r>
            <a:r>
              <a:rPr lang="tr-TR" dirty="0" err="1" smtClean="0"/>
              <a:t>emptomatik</a:t>
            </a:r>
            <a:r>
              <a:rPr lang="tr-TR" dirty="0" smtClean="0"/>
              <a:t> ise tedavi edilmelidir.</a:t>
            </a:r>
          </a:p>
          <a:p>
            <a:r>
              <a:rPr lang="tr-TR" dirty="0" smtClean="0"/>
              <a:t>Tedavi: cerrahi veya </a:t>
            </a:r>
            <a:r>
              <a:rPr lang="tr-TR" dirty="0" err="1" smtClean="0"/>
              <a:t>endovasküler</a:t>
            </a:r>
            <a:r>
              <a:rPr lang="tr-TR" dirty="0" smtClean="0"/>
              <a:t> tamir.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28496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Femoral</a:t>
            </a:r>
            <a:r>
              <a:rPr lang="tr-TR" dirty="0" smtClean="0"/>
              <a:t>/</a:t>
            </a:r>
            <a:r>
              <a:rPr lang="tr-TR" dirty="0" err="1" smtClean="0"/>
              <a:t>popliteal</a:t>
            </a:r>
            <a:r>
              <a:rPr lang="tr-TR" dirty="0" smtClean="0"/>
              <a:t> </a:t>
            </a:r>
            <a:r>
              <a:rPr lang="tr-TR" dirty="0"/>
              <a:t>arter anevrizması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Femoral</a:t>
            </a:r>
            <a:r>
              <a:rPr lang="tr-TR" dirty="0" smtClean="0"/>
              <a:t> arterlerin en sık karşılaşılan anevrizması yalancı anevrizmalardır.</a:t>
            </a:r>
          </a:p>
          <a:p>
            <a:pPr algn="just"/>
            <a:r>
              <a:rPr lang="tr-TR" dirty="0" smtClean="0"/>
              <a:t>Tüm </a:t>
            </a:r>
            <a:r>
              <a:rPr lang="tr-TR" dirty="0" err="1" smtClean="0"/>
              <a:t>periferik</a:t>
            </a:r>
            <a:r>
              <a:rPr lang="tr-TR" dirty="0" smtClean="0"/>
              <a:t> anevrizmaların %80’ini </a:t>
            </a:r>
            <a:r>
              <a:rPr lang="tr-TR" dirty="0" err="1"/>
              <a:t>popliteal</a:t>
            </a:r>
            <a:r>
              <a:rPr lang="tr-TR" dirty="0"/>
              <a:t> arter </a:t>
            </a:r>
            <a:r>
              <a:rPr lang="tr-TR" dirty="0" smtClean="0"/>
              <a:t>anevrizmaları oluşturur.</a:t>
            </a:r>
          </a:p>
          <a:p>
            <a:pPr algn="just"/>
            <a:r>
              <a:rPr lang="tr-TR" dirty="0" smtClean="0"/>
              <a:t>Tedavi: </a:t>
            </a:r>
          </a:p>
          <a:p>
            <a:pPr algn="just"/>
            <a:r>
              <a:rPr lang="tr-TR" dirty="0" smtClean="0"/>
              <a:t>3 cm’den büyük </a:t>
            </a:r>
            <a:r>
              <a:rPr lang="tr-TR" dirty="0" err="1" smtClean="0"/>
              <a:t>Femoral</a:t>
            </a:r>
            <a:r>
              <a:rPr lang="tr-TR" dirty="0" smtClean="0"/>
              <a:t> </a:t>
            </a:r>
            <a:r>
              <a:rPr lang="tr-TR" dirty="0"/>
              <a:t>arter </a:t>
            </a:r>
            <a:r>
              <a:rPr lang="tr-TR" dirty="0" smtClean="0"/>
              <a:t>anevrizması,</a:t>
            </a:r>
          </a:p>
          <a:p>
            <a:pPr algn="just"/>
            <a:r>
              <a:rPr lang="tr-TR" dirty="0" smtClean="0"/>
              <a:t>2</a:t>
            </a:r>
            <a:r>
              <a:rPr lang="tr-TR" dirty="0"/>
              <a:t> cm’den büyük </a:t>
            </a:r>
            <a:r>
              <a:rPr lang="tr-TR" dirty="0" err="1" smtClean="0"/>
              <a:t>Popliteal</a:t>
            </a:r>
            <a:r>
              <a:rPr lang="tr-TR" dirty="0" smtClean="0"/>
              <a:t> </a:t>
            </a:r>
            <a:r>
              <a:rPr lang="tr-TR" dirty="0"/>
              <a:t>arter </a:t>
            </a:r>
            <a:r>
              <a:rPr lang="tr-TR" dirty="0" smtClean="0"/>
              <a:t>anevrizması</a:t>
            </a:r>
          </a:p>
          <a:p>
            <a:pPr algn="just"/>
            <a:r>
              <a:rPr lang="tr-TR" dirty="0" smtClean="0"/>
              <a:t>Mutlaka tedavi (cerrahi </a:t>
            </a:r>
            <a:r>
              <a:rPr lang="tr-TR" dirty="0"/>
              <a:t>veya </a:t>
            </a:r>
            <a:r>
              <a:rPr lang="tr-TR" dirty="0" err="1"/>
              <a:t>endovasküler</a:t>
            </a:r>
            <a:r>
              <a:rPr lang="tr-TR" dirty="0"/>
              <a:t> </a:t>
            </a:r>
            <a:r>
              <a:rPr lang="tr-TR" dirty="0" smtClean="0"/>
              <a:t>tamir ile) edilmelidir.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032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Visseral</a:t>
            </a:r>
            <a:r>
              <a:rPr lang="tr-TR" dirty="0" smtClean="0"/>
              <a:t> arter anevrizmaları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Visseral</a:t>
            </a:r>
            <a:r>
              <a:rPr lang="tr-TR" dirty="0"/>
              <a:t> arter </a:t>
            </a:r>
            <a:r>
              <a:rPr lang="tr-TR" dirty="0" smtClean="0"/>
              <a:t>anevrizmaları en sık (%60) </a:t>
            </a:r>
            <a:r>
              <a:rPr lang="tr-TR" dirty="0" err="1" smtClean="0"/>
              <a:t>splenik</a:t>
            </a:r>
            <a:r>
              <a:rPr lang="tr-TR" dirty="0" smtClean="0"/>
              <a:t> arterde ve </a:t>
            </a:r>
            <a:r>
              <a:rPr lang="tr-TR" dirty="0" err="1" smtClean="0"/>
              <a:t>hepatik</a:t>
            </a:r>
            <a:r>
              <a:rPr lang="tr-TR" dirty="0" smtClean="0"/>
              <a:t> arterde (%20) görülür.</a:t>
            </a:r>
          </a:p>
          <a:p>
            <a:r>
              <a:rPr lang="tr-TR" dirty="0" err="1"/>
              <a:t>splenik</a:t>
            </a:r>
            <a:r>
              <a:rPr lang="tr-TR" dirty="0"/>
              <a:t> </a:t>
            </a:r>
            <a:r>
              <a:rPr lang="tr-TR" dirty="0" smtClean="0"/>
              <a:t>arter anevrizmasında etiyoloji:</a:t>
            </a:r>
          </a:p>
          <a:p>
            <a:r>
              <a:rPr lang="tr-TR" dirty="0" err="1"/>
              <a:t>F</a:t>
            </a:r>
            <a:r>
              <a:rPr lang="tr-TR" smtClean="0"/>
              <a:t>ibromüsküler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, portal HT, </a:t>
            </a:r>
            <a:r>
              <a:rPr lang="tr-TR" dirty="0" err="1" smtClean="0"/>
              <a:t>pankreatit</a:t>
            </a:r>
            <a:r>
              <a:rPr lang="tr-TR" dirty="0" smtClean="0"/>
              <a:t>, tekrarlayan gebelikler.</a:t>
            </a:r>
          </a:p>
          <a:p>
            <a:r>
              <a:rPr lang="tr-TR" dirty="0" smtClean="0"/>
              <a:t>Semptomlar: sol üst kadranda karın ağrısı ve sırtta ağrı.</a:t>
            </a:r>
          </a:p>
          <a:p>
            <a:r>
              <a:rPr lang="tr-TR" dirty="0" err="1" smtClean="0"/>
              <a:t>Rüptür</a:t>
            </a:r>
            <a:r>
              <a:rPr lang="tr-TR" dirty="0" smtClean="0"/>
              <a:t> riski gebelikte artar.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7417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MİKOTİK ANEVRİZMALAR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b="1" dirty="0" smtClean="0"/>
              <a:t>enfeksiyon sonucu gelişen anevrizmalar </a:t>
            </a:r>
            <a:r>
              <a:rPr lang="tr-TR" b="1" dirty="0" err="1" smtClean="0"/>
              <a:t>mikotik</a:t>
            </a:r>
            <a:r>
              <a:rPr lang="tr-TR" b="1" dirty="0" smtClean="0"/>
              <a:t> anevrizma </a:t>
            </a:r>
            <a:r>
              <a:rPr lang="tr-TR" dirty="0" smtClean="0"/>
              <a:t>olarak adlandırılır.</a:t>
            </a:r>
          </a:p>
          <a:p>
            <a:r>
              <a:rPr lang="tr-TR" dirty="0" smtClean="0"/>
              <a:t>En sık </a:t>
            </a:r>
            <a:r>
              <a:rPr lang="tr-TR" b="1" dirty="0" smtClean="0"/>
              <a:t>aorta (%40)</a:t>
            </a:r>
            <a:r>
              <a:rPr lang="tr-TR" dirty="0" smtClean="0"/>
              <a:t>, </a:t>
            </a:r>
            <a:r>
              <a:rPr lang="tr-TR" dirty="0" err="1" smtClean="0"/>
              <a:t>periferik</a:t>
            </a:r>
            <a:r>
              <a:rPr lang="tr-TR" dirty="0" smtClean="0"/>
              <a:t> arter ve </a:t>
            </a:r>
            <a:r>
              <a:rPr lang="tr-TR" dirty="0" err="1" smtClean="0"/>
              <a:t>visseral</a:t>
            </a:r>
            <a:r>
              <a:rPr lang="tr-TR" dirty="0" smtClean="0"/>
              <a:t> arterlerde de </a:t>
            </a:r>
            <a:r>
              <a:rPr lang="tr-TR" dirty="0" err="1" smtClean="0"/>
              <a:t>mikotik</a:t>
            </a:r>
            <a:r>
              <a:rPr lang="tr-TR" dirty="0" smtClean="0"/>
              <a:t> anevrizma gelişebilir.</a:t>
            </a:r>
          </a:p>
          <a:p>
            <a:r>
              <a:rPr lang="tr-TR" dirty="0" smtClean="0"/>
              <a:t>En önemli etken </a:t>
            </a:r>
            <a:r>
              <a:rPr lang="tr-TR" b="1" dirty="0" smtClean="0"/>
              <a:t>Stafilokoklardır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İmmünsüpresif</a:t>
            </a:r>
            <a:r>
              <a:rPr lang="tr-TR" dirty="0" smtClean="0"/>
              <a:t> hastalarda daha fazla </a:t>
            </a:r>
            <a:r>
              <a:rPr lang="tr-TR" dirty="0" err="1" smtClean="0"/>
              <a:t>görülür.hastaların</a:t>
            </a:r>
            <a:r>
              <a:rPr lang="tr-TR" dirty="0" smtClean="0"/>
              <a:t> yarısında </a:t>
            </a:r>
            <a:r>
              <a:rPr lang="tr-TR" dirty="0" err="1" smtClean="0"/>
              <a:t>rüptür</a:t>
            </a:r>
            <a:r>
              <a:rPr lang="tr-TR" dirty="0" smtClean="0"/>
              <a:t> gelişir.</a:t>
            </a:r>
          </a:p>
        </p:txBody>
      </p:sp>
    </p:spTree>
    <p:extLst>
      <p:ext uri="{BB962C8B-B14F-4D97-AF65-F5344CB8AC3E}">
        <p14:creationId xmlns:p14="http://schemas.microsoft.com/office/powerpoint/2010/main" val="3069926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PERİFERİK ARTER HASTALIĞI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Etiyoloji:</a:t>
            </a:r>
          </a:p>
          <a:p>
            <a:r>
              <a:rPr lang="tr-TR" dirty="0" smtClean="0"/>
              <a:t>En sık: </a:t>
            </a:r>
            <a:r>
              <a:rPr lang="tr-TR" b="1" dirty="0" err="1" smtClean="0"/>
              <a:t>ateroskleroz</a:t>
            </a:r>
            <a:endParaRPr lang="tr-TR" b="1" dirty="0" smtClean="0"/>
          </a:p>
          <a:p>
            <a:r>
              <a:rPr lang="tr-TR" b="1" dirty="0" err="1" smtClean="0"/>
              <a:t>Burger</a:t>
            </a:r>
            <a:r>
              <a:rPr lang="tr-TR" b="1" dirty="0" smtClean="0"/>
              <a:t> hastalığı (</a:t>
            </a:r>
            <a:r>
              <a:rPr lang="tr-TR" b="1" dirty="0" err="1" smtClean="0"/>
              <a:t>Tromboanjitis</a:t>
            </a:r>
            <a:r>
              <a:rPr lang="tr-TR" b="1" dirty="0" smtClean="0"/>
              <a:t> </a:t>
            </a:r>
            <a:r>
              <a:rPr lang="tr-TR" b="1" dirty="0" err="1" smtClean="0"/>
              <a:t>obliterans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Arteritler (</a:t>
            </a:r>
            <a:r>
              <a:rPr lang="tr-TR" b="1" dirty="0" err="1" smtClean="0"/>
              <a:t>Takayasu</a:t>
            </a:r>
            <a:r>
              <a:rPr lang="tr-TR" b="1" dirty="0" smtClean="0"/>
              <a:t>, Dev hücreli arterit)</a:t>
            </a:r>
          </a:p>
          <a:p>
            <a:r>
              <a:rPr lang="tr-TR" b="1" dirty="0" err="1" smtClean="0"/>
              <a:t>Konnektif</a:t>
            </a:r>
            <a:r>
              <a:rPr lang="tr-TR" b="1" dirty="0" smtClean="0"/>
              <a:t> doku hastalıkları</a:t>
            </a:r>
          </a:p>
          <a:p>
            <a:r>
              <a:rPr lang="tr-TR" b="1" dirty="0" err="1" smtClean="0"/>
              <a:t>Fibromüsküler</a:t>
            </a:r>
            <a:r>
              <a:rPr lang="tr-TR" b="1" dirty="0" smtClean="0"/>
              <a:t> </a:t>
            </a:r>
            <a:r>
              <a:rPr lang="tr-TR" b="1" dirty="0" err="1" smtClean="0"/>
              <a:t>displazi</a:t>
            </a:r>
            <a:endParaRPr lang="tr-TR" b="1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63679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PERİFERİK ARTER HASTALIĞI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Kladikasyo</a:t>
            </a:r>
            <a:r>
              <a:rPr lang="tr-TR" dirty="0" smtClean="0"/>
              <a:t> </a:t>
            </a:r>
            <a:r>
              <a:rPr lang="tr-TR" dirty="0" err="1" smtClean="0"/>
              <a:t>intermitant</a:t>
            </a:r>
            <a:r>
              <a:rPr lang="tr-TR" dirty="0" smtClean="0"/>
              <a:t>: Alt </a:t>
            </a:r>
            <a:r>
              <a:rPr lang="tr-TR" dirty="0" err="1" smtClean="0"/>
              <a:t>ekstremite</a:t>
            </a:r>
            <a:r>
              <a:rPr lang="tr-TR" dirty="0" smtClean="0"/>
              <a:t> arterlerinde tıkayıcı arter hastalığı olan </a:t>
            </a:r>
            <a:r>
              <a:rPr lang="tr-TR" dirty="0" err="1" smtClean="0"/>
              <a:t>semptomatik</a:t>
            </a:r>
            <a:r>
              <a:rPr lang="tr-TR" dirty="0" smtClean="0"/>
              <a:t> hastalar çoğunlukla yürümekle gelen istirahatle geçen bacak ağrısı ile başvururlar.</a:t>
            </a:r>
          </a:p>
          <a:p>
            <a:r>
              <a:rPr lang="tr-TR" sz="2000" dirty="0" smtClean="0"/>
              <a:t>Akut </a:t>
            </a:r>
            <a:r>
              <a:rPr lang="tr-TR" sz="2000" dirty="0" err="1" smtClean="0"/>
              <a:t>arteriyel</a:t>
            </a:r>
            <a:r>
              <a:rPr lang="tr-TR" sz="2000" dirty="0" smtClean="0"/>
              <a:t> </a:t>
            </a:r>
            <a:r>
              <a:rPr lang="tr-TR" sz="2000" dirty="0" err="1" smtClean="0"/>
              <a:t>iskemi</a:t>
            </a:r>
            <a:r>
              <a:rPr lang="tr-TR" sz="2000" dirty="0" smtClean="0"/>
              <a:t> bulguları: 6P bulgusu</a:t>
            </a:r>
          </a:p>
          <a:p>
            <a:r>
              <a:rPr lang="tr-TR" sz="2000" dirty="0" smtClean="0"/>
              <a:t>1. </a:t>
            </a:r>
            <a:r>
              <a:rPr lang="tr-TR" b="1" dirty="0" err="1" smtClean="0">
                <a:solidFill>
                  <a:srgbClr val="FF0000"/>
                </a:solidFill>
              </a:rPr>
              <a:t>P</a:t>
            </a:r>
            <a:r>
              <a:rPr lang="tr-TR" sz="2000" dirty="0" err="1" smtClean="0"/>
              <a:t>ain</a:t>
            </a:r>
            <a:r>
              <a:rPr lang="tr-TR" sz="2000" dirty="0" smtClean="0"/>
              <a:t> (ağrı)</a:t>
            </a:r>
          </a:p>
          <a:p>
            <a:r>
              <a:rPr lang="tr-TR" sz="2000" dirty="0" smtClean="0"/>
              <a:t>2. </a:t>
            </a:r>
            <a:r>
              <a:rPr lang="tr-TR" dirty="0" smtClean="0">
                <a:solidFill>
                  <a:srgbClr val="FF0000"/>
                </a:solidFill>
              </a:rPr>
              <a:t>P</a:t>
            </a:r>
            <a:r>
              <a:rPr lang="tr-TR" sz="2000" dirty="0" smtClean="0"/>
              <a:t>aralizi (kuvvet kaybı)</a:t>
            </a:r>
          </a:p>
          <a:p>
            <a:r>
              <a:rPr lang="tr-TR" sz="2000" dirty="0" smtClean="0"/>
              <a:t>3. </a:t>
            </a:r>
            <a:r>
              <a:rPr lang="tr-TR" dirty="0" err="1" smtClean="0">
                <a:solidFill>
                  <a:srgbClr val="FF0000"/>
                </a:solidFill>
              </a:rPr>
              <a:t>P</a:t>
            </a:r>
            <a:r>
              <a:rPr lang="tr-TR" sz="2000" dirty="0" err="1" smtClean="0"/>
              <a:t>arestezi</a:t>
            </a:r>
            <a:r>
              <a:rPr lang="tr-TR" sz="2000" dirty="0" smtClean="0"/>
              <a:t> (his kaybı)</a:t>
            </a:r>
          </a:p>
          <a:p>
            <a:r>
              <a:rPr lang="tr-TR" sz="2000" dirty="0" smtClean="0"/>
              <a:t>4. </a:t>
            </a:r>
            <a:r>
              <a:rPr lang="tr-TR" dirty="0" err="1" smtClean="0">
                <a:solidFill>
                  <a:srgbClr val="FF0000"/>
                </a:solidFill>
              </a:rPr>
              <a:t>P</a:t>
            </a:r>
            <a:r>
              <a:rPr lang="tr-TR" sz="2000" dirty="0" err="1" smtClean="0"/>
              <a:t>allor</a:t>
            </a:r>
            <a:r>
              <a:rPr lang="tr-TR" sz="2000" dirty="0" smtClean="0"/>
              <a:t> (solukluk)</a:t>
            </a:r>
          </a:p>
          <a:p>
            <a:r>
              <a:rPr lang="tr-TR" sz="2000" dirty="0" smtClean="0"/>
              <a:t>5. </a:t>
            </a:r>
            <a:r>
              <a:rPr lang="tr-TR" dirty="0" err="1" smtClean="0">
                <a:solidFill>
                  <a:srgbClr val="FF0000"/>
                </a:solidFill>
              </a:rPr>
              <a:t>P</a:t>
            </a:r>
            <a:r>
              <a:rPr lang="tr-TR" sz="2000" dirty="0" err="1" smtClean="0"/>
              <a:t>ulselessness</a:t>
            </a:r>
            <a:r>
              <a:rPr lang="tr-TR" sz="2000" dirty="0" smtClean="0"/>
              <a:t> (</a:t>
            </a:r>
            <a:r>
              <a:rPr lang="tr-TR" sz="2000" dirty="0" err="1" smtClean="0"/>
              <a:t>nabızsızlık</a:t>
            </a:r>
            <a:r>
              <a:rPr lang="tr-TR" sz="2000" dirty="0" smtClean="0"/>
              <a:t>)</a:t>
            </a:r>
          </a:p>
          <a:p>
            <a:r>
              <a:rPr lang="tr-TR" sz="2000" dirty="0" smtClean="0"/>
              <a:t>6. </a:t>
            </a:r>
            <a:r>
              <a:rPr lang="tr-TR" dirty="0" err="1" smtClean="0">
                <a:solidFill>
                  <a:srgbClr val="FF0000"/>
                </a:solidFill>
              </a:rPr>
              <a:t>P</a:t>
            </a:r>
            <a:r>
              <a:rPr lang="tr-TR" sz="2000" dirty="0" err="1" smtClean="0"/>
              <a:t>oikilotermi</a:t>
            </a:r>
            <a:r>
              <a:rPr lang="tr-TR" sz="2000" dirty="0" smtClean="0"/>
              <a:t> (ısı farklılığı)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8289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PERİFERİK ARTER HASTALIĞI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Lariche-Fontaine</a:t>
            </a:r>
            <a:r>
              <a:rPr lang="tr-TR" b="1" dirty="0" smtClean="0"/>
              <a:t> Sınıflaması</a:t>
            </a:r>
          </a:p>
          <a:p>
            <a:r>
              <a:rPr lang="tr-TR" sz="2400" b="1" dirty="0" smtClean="0"/>
              <a:t>Evre I</a:t>
            </a:r>
            <a:r>
              <a:rPr lang="tr-TR" sz="2400" dirty="0" smtClean="0"/>
              <a:t>: </a:t>
            </a:r>
            <a:r>
              <a:rPr lang="tr-TR" sz="2400" dirty="0" err="1" smtClean="0"/>
              <a:t>Asemptomatik</a:t>
            </a:r>
            <a:endParaRPr lang="tr-TR" sz="2400" dirty="0" smtClean="0"/>
          </a:p>
          <a:p>
            <a:r>
              <a:rPr lang="tr-TR" sz="2400" b="1" dirty="0" smtClean="0"/>
              <a:t>Evre II</a:t>
            </a:r>
            <a:r>
              <a:rPr lang="tr-TR" sz="2400" dirty="0" smtClean="0"/>
              <a:t>: </a:t>
            </a:r>
            <a:r>
              <a:rPr lang="tr-TR" sz="2400" dirty="0" err="1" smtClean="0"/>
              <a:t>Kladikasyo</a:t>
            </a:r>
            <a:r>
              <a:rPr lang="tr-TR" sz="2400" dirty="0" smtClean="0"/>
              <a:t> </a:t>
            </a:r>
            <a:r>
              <a:rPr lang="tr-TR" sz="2400" dirty="0" err="1" smtClean="0"/>
              <a:t>intermitant</a:t>
            </a:r>
            <a:r>
              <a:rPr lang="tr-TR" sz="2400" dirty="0" smtClean="0"/>
              <a:t>: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 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IIa</a:t>
            </a:r>
            <a:r>
              <a:rPr lang="tr-TR" sz="2400" dirty="0" smtClean="0"/>
              <a:t>: 200 metre yürüyüşten sonra </a:t>
            </a:r>
            <a:r>
              <a:rPr lang="tr-TR" sz="2400" dirty="0" err="1"/>
              <a:t>Kladikasyo</a:t>
            </a:r>
            <a:r>
              <a:rPr lang="tr-TR" sz="2400" dirty="0"/>
              <a:t> </a:t>
            </a:r>
            <a:r>
              <a:rPr lang="tr-TR" sz="2400" dirty="0" err="1" smtClean="0"/>
              <a:t>intermitant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smtClean="0"/>
              <a:t>        </a:t>
            </a:r>
            <a:r>
              <a:rPr lang="tr-TR" sz="2400" b="1" dirty="0" err="1" smtClean="0"/>
              <a:t>IIb</a:t>
            </a:r>
            <a:r>
              <a:rPr lang="tr-TR" sz="2400" dirty="0" smtClean="0"/>
              <a:t>: </a:t>
            </a:r>
            <a:r>
              <a:rPr lang="tr-TR" sz="2400" dirty="0"/>
              <a:t>200 metre yürüyüşten </a:t>
            </a:r>
            <a:r>
              <a:rPr lang="tr-TR" sz="2400" dirty="0" smtClean="0"/>
              <a:t>önce </a:t>
            </a:r>
            <a:r>
              <a:rPr lang="tr-TR" sz="2400" dirty="0" err="1"/>
              <a:t>Kladikasyo</a:t>
            </a:r>
            <a:r>
              <a:rPr lang="tr-TR" sz="2400" dirty="0"/>
              <a:t> </a:t>
            </a:r>
            <a:r>
              <a:rPr lang="tr-TR" sz="2400" dirty="0" err="1" smtClean="0"/>
              <a:t>intermitant</a:t>
            </a:r>
            <a:endParaRPr lang="tr-TR" sz="2400" dirty="0" smtClean="0"/>
          </a:p>
          <a:p>
            <a:r>
              <a:rPr lang="tr-TR" sz="2400" b="1" dirty="0" smtClean="0"/>
              <a:t>Evre III</a:t>
            </a:r>
            <a:r>
              <a:rPr lang="tr-TR" sz="2400" dirty="0" smtClean="0"/>
              <a:t>: İstirahat ağrısı</a:t>
            </a:r>
          </a:p>
          <a:p>
            <a:r>
              <a:rPr lang="tr-TR" sz="2400" b="1" dirty="0" smtClean="0"/>
              <a:t>Evre IV</a:t>
            </a:r>
            <a:r>
              <a:rPr lang="tr-TR" sz="2400" dirty="0" smtClean="0"/>
              <a:t>: Ülser, nekroz gibi lezyonlar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   </a:t>
            </a:r>
            <a:r>
              <a:rPr lang="tr-TR" sz="2400" b="1" dirty="0" err="1" smtClean="0"/>
              <a:t>IVa</a:t>
            </a:r>
            <a:r>
              <a:rPr lang="tr-TR" sz="2400" dirty="0" smtClean="0"/>
              <a:t>: Kuru </a:t>
            </a:r>
            <a:r>
              <a:rPr lang="tr-TR" sz="2400" dirty="0" err="1" smtClean="0"/>
              <a:t>gangren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smtClean="0"/>
              <a:t>        </a:t>
            </a:r>
            <a:r>
              <a:rPr lang="tr-TR" sz="2400" b="1" dirty="0" err="1" smtClean="0"/>
              <a:t>IVb</a:t>
            </a:r>
            <a:r>
              <a:rPr lang="tr-TR" sz="2400" dirty="0" smtClean="0"/>
              <a:t>: Yaş </a:t>
            </a:r>
            <a:r>
              <a:rPr lang="tr-TR" sz="2400" dirty="0" err="1" smtClean="0"/>
              <a:t>gangren</a:t>
            </a:r>
            <a:endParaRPr lang="tr-TR" sz="2400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915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PERİFERİK ARTER </a:t>
            </a:r>
            <a:r>
              <a:rPr lang="tr-TR" b="1" dirty="0" smtClean="0"/>
              <a:t>HASTALIĞI (PAH)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sık: </a:t>
            </a:r>
            <a:r>
              <a:rPr lang="tr-TR" b="1" dirty="0" err="1" smtClean="0"/>
              <a:t>femoral</a:t>
            </a:r>
            <a:r>
              <a:rPr lang="tr-TR" b="1" dirty="0" smtClean="0"/>
              <a:t> arter</a:t>
            </a:r>
            <a:r>
              <a:rPr lang="tr-TR" dirty="0" smtClean="0"/>
              <a:t>, </a:t>
            </a:r>
            <a:r>
              <a:rPr lang="tr-TR" dirty="0" err="1" smtClean="0"/>
              <a:t>popliteal</a:t>
            </a:r>
            <a:r>
              <a:rPr lang="tr-TR" dirty="0" smtClean="0"/>
              <a:t> arter ve </a:t>
            </a:r>
            <a:r>
              <a:rPr lang="tr-TR" dirty="0" err="1" smtClean="0"/>
              <a:t>aorto-iliyak</a:t>
            </a:r>
            <a:r>
              <a:rPr lang="tr-TR" dirty="0" smtClean="0"/>
              <a:t> bölge tutulur.</a:t>
            </a:r>
          </a:p>
          <a:p>
            <a:r>
              <a:rPr lang="tr-TR" sz="2000" dirty="0" smtClean="0"/>
              <a:t>ABI (</a:t>
            </a:r>
            <a:r>
              <a:rPr lang="tr-TR" sz="2000" dirty="0" err="1" smtClean="0"/>
              <a:t>Ankle-brakiyal</a:t>
            </a:r>
            <a:r>
              <a:rPr lang="tr-TR" sz="2000" dirty="0" smtClean="0"/>
              <a:t> </a:t>
            </a:r>
            <a:r>
              <a:rPr lang="tr-TR" sz="2000" dirty="0" err="1" smtClean="0"/>
              <a:t>index</a:t>
            </a:r>
            <a:r>
              <a:rPr lang="tr-TR" sz="2000" dirty="0" smtClean="0"/>
              <a:t>) :0.95’in üzerinde ise PAH TANISI KONUR.</a:t>
            </a:r>
          </a:p>
          <a:p>
            <a:r>
              <a:rPr lang="tr-TR" sz="2000" dirty="0" smtClean="0"/>
              <a:t>Arter </a:t>
            </a:r>
            <a:r>
              <a:rPr lang="tr-TR" sz="2000" dirty="0" err="1" smtClean="0"/>
              <a:t>inspeksiyonunda</a:t>
            </a:r>
            <a:r>
              <a:rPr lang="tr-TR" sz="2000" dirty="0" smtClean="0"/>
              <a:t> kullanılan özel testler:</a:t>
            </a:r>
          </a:p>
          <a:p>
            <a:r>
              <a:rPr lang="tr-TR" sz="2000" dirty="0" err="1" smtClean="0"/>
              <a:t>Kapiller</a:t>
            </a:r>
            <a:r>
              <a:rPr lang="tr-TR" sz="2000" dirty="0" smtClean="0"/>
              <a:t> dolma zamanı</a:t>
            </a:r>
          </a:p>
          <a:p>
            <a:r>
              <a:rPr lang="tr-TR" sz="2000" dirty="0" err="1" smtClean="0"/>
              <a:t>Ven</a:t>
            </a:r>
            <a:r>
              <a:rPr lang="tr-TR" sz="2000" dirty="0" smtClean="0"/>
              <a:t> doluş zamanı</a:t>
            </a:r>
          </a:p>
          <a:p>
            <a:r>
              <a:rPr lang="tr-TR" sz="2000" dirty="0" smtClean="0"/>
              <a:t>Reaktif </a:t>
            </a:r>
            <a:r>
              <a:rPr lang="tr-TR" sz="2000" dirty="0" err="1" smtClean="0"/>
              <a:t>hiperemi</a:t>
            </a:r>
            <a:endParaRPr lang="tr-TR" sz="2000" dirty="0" smtClean="0"/>
          </a:p>
          <a:p>
            <a:r>
              <a:rPr lang="tr-TR" sz="2000" dirty="0" err="1" smtClean="0"/>
              <a:t>Planter</a:t>
            </a:r>
            <a:r>
              <a:rPr lang="tr-TR" sz="2000" dirty="0" smtClean="0"/>
              <a:t> testi</a:t>
            </a:r>
          </a:p>
          <a:p>
            <a:r>
              <a:rPr lang="tr-TR" sz="2000" dirty="0" err="1" smtClean="0"/>
              <a:t>Adson</a:t>
            </a:r>
            <a:r>
              <a:rPr lang="tr-TR" sz="2000" dirty="0" smtClean="0"/>
              <a:t> testi</a:t>
            </a:r>
          </a:p>
          <a:p>
            <a:r>
              <a:rPr lang="tr-TR" sz="2000" dirty="0" err="1" smtClean="0"/>
              <a:t>Hiperabdüksiyon</a:t>
            </a:r>
            <a:r>
              <a:rPr lang="tr-TR" sz="2000" dirty="0" smtClean="0"/>
              <a:t> testi</a:t>
            </a:r>
          </a:p>
          <a:p>
            <a:r>
              <a:rPr lang="tr-TR" sz="2000" dirty="0" err="1" smtClean="0"/>
              <a:t>Kostoklavikular</a:t>
            </a:r>
            <a:r>
              <a:rPr lang="tr-TR" sz="2000" dirty="0" smtClean="0"/>
              <a:t> test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6357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PERİFERİK ARTER HASTALIĞI (PAH)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PERİFERİK ARTER HASTALIĞI (PAH</a:t>
            </a:r>
            <a:r>
              <a:rPr lang="tr-TR" b="1" dirty="0" smtClean="0"/>
              <a:t>)’</a:t>
            </a:r>
            <a:r>
              <a:rPr lang="tr-TR" b="1" dirty="0" err="1" smtClean="0"/>
              <a:t>ında</a:t>
            </a:r>
            <a:r>
              <a:rPr lang="tr-TR" b="1" dirty="0" smtClean="0"/>
              <a:t> diğer tanısal testler:</a:t>
            </a:r>
          </a:p>
          <a:p>
            <a:r>
              <a:rPr lang="tr-TR" b="1" dirty="0" err="1" smtClean="0"/>
              <a:t>Allen</a:t>
            </a:r>
            <a:r>
              <a:rPr lang="tr-TR" b="1" dirty="0" smtClean="0"/>
              <a:t> testi</a:t>
            </a:r>
          </a:p>
          <a:p>
            <a:r>
              <a:rPr lang="tr-TR" b="1" dirty="0" err="1" smtClean="0"/>
              <a:t>Treadmill</a:t>
            </a:r>
            <a:r>
              <a:rPr lang="tr-TR" b="1" dirty="0" smtClean="0"/>
              <a:t> testi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337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Venöz</a:t>
            </a:r>
            <a:r>
              <a:rPr lang="tr-TR" b="1" dirty="0" smtClean="0"/>
              <a:t> sistem hastalıkları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Yüzeyel</a:t>
            </a:r>
            <a:r>
              <a:rPr lang="tr-TR" b="1" dirty="0" smtClean="0"/>
              <a:t> </a:t>
            </a:r>
            <a:r>
              <a:rPr lang="tr-TR" b="1" dirty="0" err="1" smtClean="0"/>
              <a:t>venler</a:t>
            </a:r>
            <a:r>
              <a:rPr lang="tr-TR" dirty="0" smtClean="0"/>
              <a:t>: Alt </a:t>
            </a:r>
            <a:r>
              <a:rPr lang="tr-TR" dirty="0" err="1" smtClean="0"/>
              <a:t>ekstremite</a:t>
            </a:r>
            <a:r>
              <a:rPr lang="tr-TR" dirty="0" smtClean="0"/>
              <a:t> kanının </a:t>
            </a:r>
            <a:r>
              <a:rPr lang="tr-TR" b="1" dirty="0" smtClean="0"/>
              <a:t>%10 kadarı </a:t>
            </a:r>
            <a:r>
              <a:rPr lang="tr-TR" dirty="0" smtClean="0"/>
              <a:t>fizyolojik koşullarda </a:t>
            </a:r>
            <a:r>
              <a:rPr lang="tr-TR" dirty="0" err="1" smtClean="0"/>
              <a:t>yüzeyel</a:t>
            </a:r>
            <a:r>
              <a:rPr lang="tr-TR" dirty="0" smtClean="0"/>
              <a:t> </a:t>
            </a:r>
            <a:r>
              <a:rPr lang="tr-TR" dirty="0" err="1" smtClean="0"/>
              <a:t>venlerle</a:t>
            </a:r>
            <a:r>
              <a:rPr lang="tr-TR" dirty="0" smtClean="0"/>
              <a:t> taşınır.</a:t>
            </a:r>
          </a:p>
          <a:p>
            <a:r>
              <a:rPr lang="tr-TR" b="1" dirty="0" smtClean="0"/>
              <a:t>Derin </a:t>
            </a:r>
            <a:r>
              <a:rPr lang="tr-TR" b="1" dirty="0" err="1" smtClean="0"/>
              <a:t>venler</a:t>
            </a:r>
            <a:r>
              <a:rPr lang="tr-TR" dirty="0" smtClean="0"/>
              <a:t>: </a:t>
            </a:r>
            <a:r>
              <a:rPr lang="tr-TR" dirty="0"/>
              <a:t>Alt </a:t>
            </a:r>
            <a:r>
              <a:rPr lang="tr-TR" dirty="0" err="1"/>
              <a:t>ekstremite</a:t>
            </a:r>
            <a:r>
              <a:rPr lang="tr-TR" dirty="0"/>
              <a:t> kanının </a:t>
            </a:r>
            <a:r>
              <a:rPr lang="tr-TR" b="1" dirty="0" smtClean="0"/>
              <a:t>%90’ </a:t>
            </a:r>
            <a:r>
              <a:rPr lang="tr-TR" dirty="0" smtClean="0"/>
              <a:t>fizyolojik </a:t>
            </a:r>
            <a:r>
              <a:rPr lang="tr-TR" dirty="0"/>
              <a:t>koşullarda </a:t>
            </a:r>
            <a:r>
              <a:rPr lang="tr-TR" dirty="0" smtClean="0"/>
              <a:t>derin </a:t>
            </a:r>
            <a:r>
              <a:rPr lang="tr-TR" dirty="0" err="1"/>
              <a:t>venlerle</a:t>
            </a:r>
            <a:r>
              <a:rPr lang="tr-TR" dirty="0"/>
              <a:t> taşınır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Birleştirici </a:t>
            </a:r>
            <a:r>
              <a:rPr lang="tr-TR" b="1" dirty="0" err="1" smtClean="0"/>
              <a:t>venler</a:t>
            </a:r>
            <a:r>
              <a:rPr lang="tr-TR" dirty="0" smtClean="0"/>
              <a:t>: bağlantı </a:t>
            </a:r>
            <a:r>
              <a:rPr lang="tr-TR" dirty="0" err="1" smtClean="0"/>
              <a:t>venleri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3249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2. Koroner (</a:t>
            </a:r>
            <a:r>
              <a:rPr lang="tr-TR" dirty="0" err="1" smtClean="0"/>
              <a:t>miyokard</a:t>
            </a:r>
            <a:r>
              <a:rPr lang="tr-TR" dirty="0" smtClean="0"/>
              <a:t>) kan akımının karşılanmasını (ya da </a:t>
            </a:r>
            <a:r>
              <a:rPr lang="tr-TR" dirty="0" err="1" smtClean="0"/>
              <a:t>metabolik</a:t>
            </a:r>
            <a:r>
              <a:rPr lang="tr-TR" dirty="0" smtClean="0"/>
              <a:t> ihtiyacını artıran) azaltan durumlar: ağır egzersizler, </a:t>
            </a:r>
            <a:r>
              <a:rPr lang="tr-TR" dirty="0" err="1" smtClean="0"/>
              <a:t>tirotoksikoz</a:t>
            </a:r>
            <a:r>
              <a:rPr lang="tr-TR" dirty="0" smtClean="0"/>
              <a:t>, kalp yetmezliğine neden olan kardiyak </a:t>
            </a:r>
            <a:r>
              <a:rPr lang="tr-TR" dirty="0" err="1" smtClean="0"/>
              <a:t>hipertrofiler</a:t>
            </a:r>
            <a:r>
              <a:rPr lang="tr-TR" dirty="0" smtClean="0"/>
              <a:t>, </a:t>
            </a:r>
            <a:r>
              <a:rPr lang="tr-TR" dirty="0" err="1" smtClean="0"/>
              <a:t>taşıkardi</a:t>
            </a:r>
            <a:r>
              <a:rPr lang="tr-TR" dirty="0" smtClean="0"/>
              <a:t>, </a:t>
            </a:r>
            <a:r>
              <a:rPr lang="tr-TR" dirty="0" err="1" smtClean="0"/>
              <a:t>operatif</a:t>
            </a:r>
            <a:r>
              <a:rPr lang="tr-TR" dirty="0" smtClean="0"/>
              <a:t> stres.</a:t>
            </a:r>
          </a:p>
          <a:p>
            <a:r>
              <a:rPr lang="tr-TR" dirty="0" smtClean="0"/>
              <a:t>Koroner arter hastalığında cerrahi anatomik </a:t>
            </a:r>
            <a:r>
              <a:rPr lang="tr-TR" dirty="0" err="1" smtClean="0"/>
              <a:t>endikasyonlar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sz="2000" dirty="0" smtClean="0"/>
              <a:t>1. Sol ana koroner arterde %50’nin üzerinde darlık</a:t>
            </a:r>
          </a:p>
          <a:p>
            <a:pPr marL="0" indent="0">
              <a:buNone/>
            </a:pPr>
            <a:r>
              <a:rPr lang="tr-TR" sz="2000" dirty="0" smtClean="0"/>
              <a:t>2. Üç damar hastalığı</a:t>
            </a:r>
          </a:p>
          <a:p>
            <a:pPr marL="0" indent="0">
              <a:buNone/>
            </a:pPr>
            <a:r>
              <a:rPr lang="tr-TR" sz="2000" dirty="0" smtClean="0"/>
              <a:t>3. Bozulmuş sol </a:t>
            </a:r>
            <a:r>
              <a:rPr lang="tr-TR" sz="2000" dirty="0" err="1" smtClean="0"/>
              <a:t>ventrikül</a:t>
            </a:r>
            <a:r>
              <a:rPr lang="tr-TR" sz="2000" dirty="0" smtClean="0"/>
              <a:t> </a:t>
            </a:r>
            <a:r>
              <a:rPr lang="tr-TR" sz="2000" dirty="0" err="1" smtClean="0"/>
              <a:t>fonksyonu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4. Devam eden göğüs ağrısı ile birlikte tek veya iki damar hastalığı 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1193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</a:t>
            </a:r>
            <a:r>
              <a:rPr lang="tr-TR" b="1" dirty="0" smtClean="0"/>
              <a:t>hastalıkları-</a:t>
            </a:r>
            <a:br>
              <a:rPr lang="tr-TR" b="1" dirty="0" smtClean="0"/>
            </a:br>
            <a:r>
              <a:rPr lang="tr-TR" b="1" dirty="0" smtClean="0"/>
              <a:t>DERİN VEN TROMBOZU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/>
              <a:t>40 yaş üzerinde sıklığı artmaktadır.</a:t>
            </a:r>
          </a:p>
          <a:p>
            <a:r>
              <a:rPr lang="tr-TR" sz="2000" dirty="0" smtClean="0"/>
              <a:t>Her iki cinste eşit oranda görülür.</a:t>
            </a:r>
          </a:p>
          <a:p>
            <a:r>
              <a:rPr lang="tr-TR" sz="2000" dirty="0" err="1" smtClean="0"/>
              <a:t>Wirchow</a:t>
            </a:r>
            <a:r>
              <a:rPr lang="tr-TR" sz="2000" dirty="0" smtClean="0"/>
              <a:t> </a:t>
            </a:r>
            <a:r>
              <a:rPr lang="tr-TR" sz="2000" dirty="0" err="1" smtClean="0"/>
              <a:t>triadı</a:t>
            </a:r>
            <a:r>
              <a:rPr lang="tr-TR" sz="2000" dirty="0" smtClean="0"/>
              <a:t>: </a:t>
            </a:r>
            <a:r>
              <a:rPr lang="tr-TR" sz="2000" dirty="0" err="1" smtClean="0"/>
              <a:t>venöz</a:t>
            </a:r>
            <a:r>
              <a:rPr lang="tr-TR" sz="2000" dirty="0" smtClean="0"/>
              <a:t> </a:t>
            </a:r>
            <a:r>
              <a:rPr lang="tr-TR" sz="2000" dirty="0" err="1" smtClean="0"/>
              <a:t>staz</a:t>
            </a:r>
            <a:r>
              <a:rPr lang="tr-TR" sz="2000" dirty="0" smtClean="0"/>
              <a:t>, damar duvarının hasarı, </a:t>
            </a:r>
            <a:r>
              <a:rPr lang="tr-TR" sz="2000" dirty="0" err="1" smtClean="0"/>
              <a:t>hiperkoagülabilite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Risk faktörleri:</a:t>
            </a:r>
          </a:p>
          <a:p>
            <a:r>
              <a:rPr lang="tr-TR" sz="2000" dirty="0" smtClean="0"/>
              <a:t>Ortopedik cerrahi operasyonlar,</a:t>
            </a:r>
          </a:p>
          <a:p>
            <a:r>
              <a:rPr lang="tr-TR" sz="2000" dirty="0" smtClean="0"/>
              <a:t>Travma, </a:t>
            </a:r>
            <a:r>
              <a:rPr lang="tr-TR" sz="2000" dirty="0" err="1" smtClean="0"/>
              <a:t>malignensi</a:t>
            </a:r>
            <a:r>
              <a:rPr lang="tr-TR" sz="2000" dirty="0" smtClean="0"/>
              <a:t>, geçirilmiş DVT, OKS kullanımı, aile hikayesi, </a:t>
            </a:r>
            <a:r>
              <a:rPr lang="tr-TR" sz="2000" dirty="0" err="1" smtClean="0"/>
              <a:t>immobilizasyon</a:t>
            </a:r>
            <a:r>
              <a:rPr lang="tr-TR" sz="2000" dirty="0" smtClean="0"/>
              <a:t>, gebelik, İV </a:t>
            </a:r>
            <a:r>
              <a:rPr lang="tr-TR" sz="2000" dirty="0" err="1" smtClean="0"/>
              <a:t>kateterler</a:t>
            </a:r>
            <a:r>
              <a:rPr lang="tr-TR" sz="2000" dirty="0" smtClean="0"/>
              <a:t>, </a:t>
            </a:r>
            <a:r>
              <a:rPr lang="tr-TR" sz="2000" dirty="0" err="1" smtClean="0"/>
              <a:t>obezite</a:t>
            </a:r>
            <a:r>
              <a:rPr lang="tr-TR" sz="2000" dirty="0" smtClean="0"/>
              <a:t>, </a:t>
            </a:r>
            <a:r>
              <a:rPr lang="tr-TR" sz="2000" dirty="0" err="1" smtClean="0"/>
              <a:t>antifosfolipid</a:t>
            </a:r>
            <a:r>
              <a:rPr lang="tr-TR" sz="2000" dirty="0" smtClean="0"/>
              <a:t> antikor varlığı</a:t>
            </a:r>
          </a:p>
          <a:p>
            <a:r>
              <a:rPr lang="tr-TR" dirty="0" smtClean="0"/>
              <a:t>Baldır </a:t>
            </a:r>
            <a:r>
              <a:rPr lang="tr-TR" dirty="0" err="1" smtClean="0"/>
              <a:t>venlerinin</a:t>
            </a:r>
            <a:r>
              <a:rPr lang="tr-TR" dirty="0" smtClean="0"/>
              <a:t> </a:t>
            </a:r>
            <a:r>
              <a:rPr lang="tr-TR" dirty="0" err="1" smtClean="0"/>
              <a:t>trombozu</a:t>
            </a:r>
            <a:r>
              <a:rPr lang="tr-TR" dirty="0" smtClean="0"/>
              <a:t>,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trombozların</a:t>
            </a:r>
            <a:r>
              <a:rPr lang="tr-TR" dirty="0" smtClean="0"/>
              <a:t> en çok görüldüğü bölgedir.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52873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hastalıkları-</a:t>
            </a:r>
            <a:br>
              <a:rPr lang="tr-TR" b="1" dirty="0"/>
            </a:br>
            <a:r>
              <a:rPr lang="tr-TR" b="1" dirty="0"/>
              <a:t>DERİN VEN TROMBOZU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DVT alt </a:t>
            </a:r>
            <a:r>
              <a:rPr lang="tr-TR" sz="2400" dirty="0" err="1" smtClean="0"/>
              <a:t>ekstremitelerde</a:t>
            </a:r>
            <a:r>
              <a:rPr lang="tr-TR" sz="2400" dirty="0" smtClean="0"/>
              <a:t> genellikle </a:t>
            </a:r>
            <a:r>
              <a:rPr lang="tr-TR" sz="2400" b="1" dirty="0" smtClean="0"/>
              <a:t>baldır </a:t>
            </a:r>
            <a:r>
              <a:rPr lang="tr-TR" sz="2400" b="1" dirty="0" err="1" smtClean="0"/>
              <a:t>venlerinde</a:t>
            </a:r>
            <a:r>
              <a:rPr lang="tr-TR" sz="2400" b="1" dirty="0" smtClean="0"/>
              <a:t> </a:t>
            </a:r>
            <a:r>
              <a:rPr lang="tr-TR" sz="2400" dirty="0" smtClean="0"/>
              <a:t>ve </a:t>
            </a:r>
            <a:r>
              <a:rPr lang="tr-TR" sz="2400" b="1" dirty="0" err="1" smtClean="0"/>
              <a:t>soleal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pleksustaki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ven</a:t>
            </a:r>
            <a:r>
              <a:rPr lang="tr-TR" sz="2400" b="1" dirty="0" smtClean="0"/>
              <a:t> kapaklarının çevresinde</a:t>
            </a:r>
            <a:r>
              <a:rPr lang="tr-TR" sz="2400" dirty="0" smtClean="0"/>
              <a:t> başlar. </a:t>
            </a:r>
          </a:p>
          <a:p>
            <a:pPr algn="just"/>
            <a:r>
              <a:rPr lang="tr-TR" sz="2400" b="1" dirty="0" smtClean="0"/>
              <a:t>%20 olguda </a:t>
            </a:r>
            <a:r>
              <a:rPr lang="tr-TR" sz="2400" b="1" dirty="0" err="1" smtClean="0"/>
              <a:t>proksimale</a:t>
            </a:r>
            <a:r>
              <a:rPr lang="tr-TR" sz="2400" b="1" dirty="0" smtClean="0"/>
              <a:t> ilerleyerek </a:t>
            </a:r>
            <a:r>
              <a:rPr lang="tr-TR" sz="2400" b="1" dirty="0" err="1" smtClean="0"/>
              <a:t>ilio-femoral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venlere</a:t>
            </a:r>
            <a:r>
              <a:rPr lang="tr-TR" sz="2400" b="1" dirty="0" smtClean="0"/>
              <a:t> kadar uzanabilir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b="1" dirty="0" err="1" smtClean="0"/>
              <a:t>Trombüs</a:t>
            </a:r>
            <a:r>
              <a:rPr lang="tr-TR" sz="2400" dirty="0" smtClean="0"/>
              <a:t> 5-10 gün öncesinden </a:t>
            </a:r>
            <a:r>
              <a:rPr lang="tr-TR" sz="2400" b="1" dirty="0" smtClean="0"/>
              <a:t>organize olmaz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smtClean="0"/>
              <a:t>Bu evrede (ilk 5-10 gün) </a:t>
            </a:r>
            <a:r>
              <a:rPr lang="tr-TR" sz="2400" b="1" dirty="0" err="1" smtClean="0"/>
              <a:t>proksimale</a:t>
            </a:r>
            <a:r>
              <a:rPr lang="tr-TR" sz="2400" b="1" dirty="0" smtClean="0"/>
              <a:t> ilerleme ve PTE riski oldukça fazladır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smtClean="0"/>
              <a:t>Baldır </a:t>
            </a:r>
            <a:r>
              <a:rPr lang="tr-TR" sz="2400" dirty="0" err="1" smtClean="0"/>
              <a:t>ven</a:t>
            </a:r>
            <a:r>
              <a:rPr lang="tr-TR" sz="2400" dirty="0" smtClean="0"/>
              <a:t> </a:t>
            </a:r>
            <a:r>
              <a:rPr lang="tr-TR" sz="2400" dirty="0" err="1" smtClean="0"/>
              <a:t>trombozunda</a:t>
            </a:r>
            <a:r>
              <a:rPr lang="tr-TR" sz="2400" dirty="0" smtClean="0"/>
              <a:t> PTE riski düşükken, </a:t>
            </a:r>
            <a:r>
              <a:rPr lang="tr-TR" sz="2400" b="1" dirty="0" err="1" smtClean="0"/>
              <a:t>iliofemoral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DVT’de</a:t>
            </a:r>
            <a:r>
              <a:rPr lang="tr-TR" sz="2400" b="1" dirty="0" smtClean="0"/>
              <a:t> bu risk daha fazladır.</a:t>
            </a:r>
          </a:p>
          <a:p>
            <a:pPr algn="just"/>
            <a:r>
              <a:rPr lang="tr-TR" sz="2400" b="1" dirty="0" err="1" smtClean="0"/>
              <a:t>Homans</a:t>
            </a:r>
            <a:r>
              <a:rPr lang="tr-TR" sz="2400" b="1" dirty="0" smtClean="0"/>
              <a:t> bulgusu (+)</a:t>
            </a:r>
          </a:p>
          <a:p>
            <a:pPr algn="just"/>
            <a:r>
              <a:rPr lang="tr-TR" sz="2400" b="1" dirty="0" err="1" smtClean="0"/>
              <a:t>Phlegmasia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alba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Dolens</a:t>
            </a:r>
            <a:r>
              <a:rPr lang="tr-TR" sz="2400" b="1" dirty="0" smtClean="0"/>
              <a:t>: Masif </a:t>
            </a:r>
            <a:r>
              <a:rPr lang="tr-TR" sz="2400" b="1" dirty="0" err="1" smtClean="0"/>
              <a:t>iliofemoral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venöz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trombozda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ekstremitenin</a:t>
            </a:r>
            <a:r>
              <a:rPr lang="tr-TR" sz="2400" b="1" dirty="0" smtClean="0"/>
              <a:t> önemli derecede ödemli ve soluk olması.</a:t>
            </a:r>
          </a:p>
          <a:p>
            <a:pPr algn="just"/>
            <a:endParaRPr lang="tr-TR" sz="2400" b="1" dirty="0" smtClean="0"/>
          </a:p>
          <a:p>
            <a:pPr algn="just"/>
            <a:endParaRPr lang="tr-TR" sz="2400" b="1" dirty="0" smtClean="0"/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995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hastalıkları-</a:t>
            </a:r>
            <a:br>
              <a:rPr lang="tr-TR" b="1" dirty="0"/>
            </a:br>
            <a:r>
              <a:rPr lang="tr-TR" b="1" dirty="0"/>
              <a:t>DERİN VEN TROMBOZU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Phlegmasia</a:t>
            </a:r>
            <a:r>
              <a:rPr lang="tr-TR" b="1" dirty="0"/>
              <a:t> </a:t>
            </a:r>
            <a:r>
              <a:rPr lang="tr-TR" b="1" dirty="0" err="1" smtClean="0"/>
              <a:t>Alba</a:t>
            </a:r>
            <a:r>
              <a:rPr lang="tr-TR" b="1" dirty="0" smtClean="0"/>
              <a:t> </a:t>
            </a:r>
            <a:r>
              <a:rPr lang="tr-TR" b="1" dirty="0" err="1"/>
              <a:t>Dolens</a:t>
            </a:r>
            <a:r>
              <a:rPr lang="tr-TR" b="1" dirty="0"/>
              <a:t>: Masif </a:t>
            </a:r>
            <a:r>
              <a:rPr lang="tr-TR" b="1" dirty="0" err="1"/>
              <a:t>iliofemoral</a:t>
            </a:r>
            <a:r>
              <a:rPr lang="tr-TR" b="1" dirty="0"/>
              <a:t> </a:t>
            </a:r>
            <a:r>
              <a:rPr lang="tr-TR" b="1" dirty="0" err="1"/>
              <a:t>venöz</a:t>
            </a:r>
            <a:r>
              <a:rPr lang="tr-TR" b="1" dirty="0"/>
              <a:t> </a:t>
            </a:r>
            <a:r>
              <a:rPr lang="tr-TR" b="1" dirty="0" err="1"/>
              <a:t>trombozda</a:t>
            </a:r>
            <a:r>
              <a:rPr lang="tr-TR" b="1" dirty="0"/>
              <a:t> </a:t>
            </a:r>
            <a:r>
              <a:rPr lang="tr-TR" b="1" dirty="0" err="1"/>
              <a:t>ekstremitenin</a:t>
            </a:r>
            <a:r>
              <a:rPr lang="tr-TR" b="1" dirty="0"/>
              <a:t> önemli derecede ödemli ve soluk olması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 err="1"/>
              <a:t>Phlegmasia</a:t>
            </a:r>
            <a:r>
              <a:rPr lang="tr-TR" b="1" dirty="0"/>
              <a:t> </a:t>
            </a:r>
            <a:r>
              <a:rPr lang="tr-TR" b="1" dirty="0" err="1" smtClean="0"/>
              <a:t>Cerulae</a:t>
            </a:r>
            <a:r>
              <a:rPr lang="tr-TR" b="1" dirty="0" smtClean="0"/>
              <a:t> </a:t>
            </a:r>
            <a:r>
              <a:rPr lang="tr-TR" b="1" dirty="0" err="1" smtClean="0"/>
              <a:t>Dolens</a:t>
            </a:r>
            <a:r>
              <a:rPr lang="tr-TR" b="1" dirty="0" smtClean="0"/>
              <a:t>: ciddi ödem ile birlikte </a:t>
            </a:r>
            <a:r>
              <a:rPr lang="tr-TR" b="1" dirty="0" err="1" smtClean="0"/>
              <a:t>siyanoz</a:t>
            </a:r>
            <a:r>
              <a:rPr lang="tr-TR" b="1" dirty="0" smtClean="0"/>
              <a:t> vardır. </a:t>
            </a:r>
            <a:r>
              <a:rPr lang="tr-TR" b="1" dirty="0" err="1" smtClean="0"/>
              <a:t>Ekstremite</a:t>
            </a:r>
            <a:r>
              <a:rPr lang="tr-TR" b="1" dirty="0" smtClean="0"/>
              <a:t> çok ağrılıdır. Beraberinde </a:t>
            </a:r>
            <a:r>
              <a:rPr lang="tr-TR" b="1" dirty="0" err="1" smtClean="0"/>
              <a:t>arteriyel</a:t>
            </a:r>
            <a:r>
              <a:rPr lang="tr-TR" b="1" dirty="0" smtClean="0"/>
              <a:t> yetmezlik, </a:t>
            </a:r>
            <a:r>
              <a:rPr lang="tr-TR" b="1" dirty="0" err="1" smtClean="0"/>
              <a:t>kompartman</a:t>
            </a:r>
            <a:r>
              <a:rPr lang="tr-TR" b="1" dirty="0" smtClean="0"/>
              <a:t> sendromu veya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b="1" dirty="0" err="1" smtClean="0"/>
              <a:t>gangren</a:t>
            </a:r>
            <a:r>
              <a:rPr lang="tr-TR" b="1" dirty="0" smtClean="0"/>
              <a:t>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805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hastalıkları-</a:t>
            </a:r>
            <a:br>
              <a:rPr lang="tr-TR" b="1" dirty="0"/>
            </a:br>
            <a:r>
              <a:rPr lang="tr-TR" b="1" dirty="0"/>
              <a:t>DERİN VEN TROMBOZU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Tedavi:</a:t>
            </a:r>
          </a:p>
          <a:p>
            <a:r>
              <a:rPr lang="tr-TR" dirty="0" smtClean="0"/>
              <a:t>1. </a:t>
            </a:r>
            <a:r>
              <a:rPr lang="tr-TR" dirty="0" err="1" smtClean="0"/>
              <a:t>Antikoagülan</a:t>
            </a:r>
            <a:r>
              <a:rPr lang="tr-TR" dirty="0" smtClean="0"/>
              <a:t> tedavi</a:t>
            </a:r>
          </a:p>
          <a:p>
            <a:r>
              <a:rPr lang="tr-TR" dirty="0" err="1" smtClean="0"/>
              <a:t>Heparin</a:t>
            </a:r>
            <a:r>
              <a:rPr lang="tr-TR" dirty="0" smtClean="0"/>
              <a:t>: Faktör </a:t>
            </a:r>
            <a:r>
              <a:rPr lang="tr-TR" dirty="0" err="1" smtClean="0"/>
              <a:t>Xa</a:t>
            </a:r>
            <a:r>
              <a:rPr lang="tr-TR" dirty="0" smtClean="0"/>
              <a:t> ve </a:t>
            </a:r>
            <a:r>
              <a:rPr lang="tr-TR" dirty="0" err="1" smtClean="0"/>
              <a:t>IIa</a:t>
            </a:r>
            <a:r>
              <a:rPr lang="tr-TR" dirty="0" smtClean="0"/>
              <a:t> inhibitörüdür. En önemli komplikasyonu kanama, </a:t>
            </a:r>
            <a:r>
              <a:rPr lang="tr-TR" dirty="0" err="1" smtClean="0"/>
              <a:t>trombositopeni</a:t>
            </a:r>
            <a:r>
              <a:rPr lang="tr-TR" dirty="0" smtClean="0"/>
              <a:t>.</a:t>
            </a:r>
          </a:p>
          <a:p>
            <a:r>
              <a:rPr lang="tr-TR" dirty="0" smtClean="0"/>
              <a:t>DMAH: </a:t>
            </a:r>
            <a:r>
              <a:rPr lang="tr-TR" dirty="0"/>
              <a:t>Faktör </a:t>
            </a:r>
            <a:r>
              <a:rPr lang="tr-TR" dirty="0" err="1"/>
              <a:t>Xa</a:t>
            </a:r>
            <a:r>
              <a:rPr lang="tr-TR" dirty="0"/>
              <a:t> </a:t>
            </a:r>
            <a:r>
              <a:rPr lang="tr-TR" dirty="0" smtClean="0"/>
              <a:t>inhibitörüdür. </a:t>
            </a:r>
            <a:r>
              <a:rPr lang="tr-TR" dirty="0"/>
              <a:t>kanama, </a:t>
            </a:r>
            <a:r>
              <a:rPr lang="tr-TR" dirty="0" err="1" smtClean="0"/>
              <a:t>trombositopeni</a:t>
            </a:r>
            <a:r>
              <a:rPr lang="tr-TR" dirty="0" smtClean="0"/>
              <a:t> riski </a:t>
            </a:r>
            <a:r>
              <a:rPr lang="tr-TR" dirty="0" err="1" smtClean="0"/>
              <a:t>heparine</a:t>
            </a:r>
            <a:r>
              <a:rPr lang="tr-TR" dirty="0" smtClean="0"/>
              <a:t> göre daha azdır.</a:t>
            </a:r>
          </a:p>
          <a:p>
            <a:r>
              <a:rPr lang="tr-TR" dirty="0" err="1" smtClean="0"/>
              <a:t>Warfarin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561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hastalıkları-</a:t>
            </a:r>
            <a:br>
              <a:rPr lang="tr-TR" b="1" dirty="0"/>
            </a:br>
            <a:r>
              <a:rPr lang="tr-TR" b="1" dirty="0" smtClean="0"/>
              <a:t>PULMONER TROMBOEMBOLİ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PTE’li</a:t>
            </a:r>
            <a:r>
              <a:rPr lang="tr-TR" dirty="0" smtClean="0"/>
              <a:t> hastaların %80’inde </a:t>
            </a:r>
            <a:r>
              <a:rPr lang="tr-TR" dirty="0" err="1" smtClean="0"/>
              <a:t>venografi</a:t>
            </a:r>
            <a:r>
              <a:rPr lang="tr-TR" dirty="0" smtClean="0"/>
              <a:t> ile gösterilen DVT bulunmaktadır.</a:t>
            </a:r>
          </a:p>
          <a:p>
            <a:r>
              <a:rPr lang="tr-TR" dirty="0" smtClean="0"/>
              <a:t>Etiyoloji: ileri yaş, </a:t>
            </a:r>
            <a:r>
              <a:rPr lang="tr-TR" dirty="0" err="1" smtClean="0"/>
              <a:t>obezite</a:t>
            </a:r>
            <a:r>
              <a:rPr lang="tr-TR" dirty="0" smtClean="0"/>
              <a:t>, </a:t>
            </a:r>
            <a:r>
              <a:rPr lang="tr-TR" dirty="0" err="1" smtClean="0"/>
              <a:t>immobilizasyon</a:t>
            </a:r>
            <a:r>
              <a:rPr lang="tr-TR" dirty="0" smtClean="0"/>
              <a:t>, KKY, AF, </a:t>
            </a:r>
            <a:r>
              <a:rPr lang="tr-TR" dirty="0" err="1" smtClean="0"/>
              <a:t>Malignensi</a:t>
            </a:r>
            <a:r>
              <a:rPr lang="tr-TR" dirty="0" smtClean="0"/>
              <a:t>, </a:t>
            </a:r>
            <a:r>
              <a:rPr lang="tr-TR" dirty="0" err="1" smtClean="0"/>
              <a:t>sepsis</a:t>
            </a:r>
            <a:r>
              <a:rPr lang="tr-TR" dirty="0" smtClean="0"/>
              <a:t>, SVO, majör travmalar.</a:t>
            </a:r>
          </a:p>
          <a:p>
            <a:r>
              <a:rPr lang="tr-TR" dirty="0" smtClean="0"/>
              <a:t>Ani nedeni açıklanamayan Hipertansiyon, göğüs ağrısı, solunum sıkıntısı, </a:t>
            </a:r>
            <a:r>
              <a:rPr lang="tr-TR" dirty="0" err="1" smtClean="0"/>
              <a:t>PTE’yi</a:t>
            </a:r>
            <a:r>
              <a:rPr lang="tr-TR" dirty="0" smtClean="0"/>
              <a:t> düşündürmelidir.</a:t>
            </a:r>
          </a:p>
          <a:p>
            <a:r>
              <a:rPr lang="tr-TR" dirty="0" smtClean="0"/>
              <a:t>Tanı: </a:t>
            </a:r>
            <a:r>
              <a:rPr lang="tr-TR" dirty="0" err="1" smtClean="0"/>
              <a:t>pulmoner</a:t>
            </a:r>
            <a:r>
              <a:rPr lang="tr-TR" dirty="0" smtClean="0"/>
              <a:t> BT anjiyografi.</a:t>
            </a:r>
          </a:p>
          <a:p>
            <a:r>
              <a:rPr lang="tr-TR" dirty="0" smtClean="0"/>
              <a:t>Tedavi: </a:t>
            </a:r>
            <a:r>
              <a:rPr lang="tr-TR" dirty="0" err="1" smtClean="0"/>
              <a:t>Profilaksi</a:t>
            </a:r>
            <a:r>
              <a:rPr lang="tr-TR" dirty="0" smtClean="0"/>
              <a:t>, </a:t>
            </a:r>
            <a:r>
              <a:rPr lang="tr-TR" dirty="0" err="1" smtClean="0"/>
              <a:t>antikoagülan</a:t>
            </a:r>
            <a:r>
              <a:rPr lang="tr-TR" dirty="0" smtClean="0"/>
              <a:t> tedavi, </a:t>
            </a:r>
            <a:r>
              <a:rPr lang="tr-TR" dirty="0" err="1" smtClean="0"/>
              <a:t>Trombolizis</a:t>
            </a:r>
            <a:r>
              <a:rPr lang="tr-TR" dirty="0" smtClean="0"/>
              <a:t>, </a:t>
            </a:r>
            <a:r>
              <a:rPr lang="tr-TR" dirty="0" err="1" smtClean="0"/>
              <a:t>tromboembolektomi</a:t>
            </a:r>
            <a:r>
              <a:rPr lang="tr-TR" dirty="0" smtClean="0"/>
              <a:t>, </a:t>
            </a:r>
            <a:r>
              <a:rPr lang="tr-TR" dirty="0" err="1" smtClean="0"/>
              <a:t>Tromboendarterektomi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35656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Venöz</a:t>
            </a:r>
            <a:r>
              <a:rPr lang="tr-TR" b="1" dirty="0"/>
              <a:t> sistem </a:t>
            </a:r>
            <a:r>
              <a:rPr lang="tr-TR" b="1" dirty="0" smtClean="0"/>
              <a:t>hastalıkları-</a:t>
            </a:r>
            <a:br>
              <a:rPr lang="tr-TR" b="1" dirty="0" smtClean="0"/>
            </a:br>
            <a:r>
              <a:rPr lang="tr-TR" b="1" dirty="0" smtClean="0"/>
              <a:t>Varis/Kronik </a:t>
            </a:r>
            <a:r>
              <a:rPr lang="tr-TR" b="1" dirty="0" err="1" smtClean="0"/>
              <a:t>Venöz</a:t>
            </a:r>
            <a:r>
              <a:rPr lang="tr-TR" b="1" dirty="0" smtClean="0"/>
              <a:t> yetmezlik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popülasyonda sıklığı %15-25 arasında değişmektedir.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venöz</a:t>
            </a:r>
            <a:r>
              <a:rPr lang="tr-TR" dirty="0" smtClean="0"/>
              <a:t> yetmezlikte asıl sorumlu faktör </a:t>
            </a:r>
            <a:r>
              <a:rPr lang="tr-TR" b="1" dirty="0" err="1" smtClean="0"/>
              <a:t>venöz</a:t>
            </a:r>
            <a:r>
              <a:rPr lang="tr-TR" b="1" dirty="0" smtClean="0"/>
              <a:t> hipertansiyondur</a:t>
            </a:r>
            <a:r>
              <a:rPr lang="tr-TR" dirty="0" smtClean="0"/>
              <a:t>.</a:t>
            </a:r>
          </a:p>
          <a:p>
            <a:pPr algn="just"/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smtClean="0"/>
              <a:t>hipertansiyon: </a:t>
            </a:r>
            <a:r>
              <a:rPr lang="tr-TR" b="1" dirty="0" smtClean="0"/>
              <a:t>en sık </a:t>
            </a:r>
            <a:r>
              <a:rPr lang="tr-TR" dirty="0" err="1" smtClean="0"/>
              <a:t>venöz</a:t>
            </a:r>
            <a:r>
              <a:rPr lang="tr-TR" dirty="0" smtClean="0"/>
              <a:t> obstrüksiyon ve kapak yetmezliğidir. </a:t>
            </a:r>
          </a:p>
          <a:p>
            <a:r>
              <a:rPr lang="tr-TR" dirty="0"/>
              <a:t>kapak </a:t>
            </a:r>
            <a:r>
              <a:rPr lang="tr-TR" dirty="0" smtClean="0"/>
              <a:t>yetmezliğinin </a:t>
            </a:r>
            <a:r>
              <a:rPr lang="tr-TR" b="1" dirty="0" smtClean="0"/>
              <a:t>en sık nedeni</a:t>
            </a:r>
            <a:r>
              <a:rPr lang="tr-TR" dirty="0" smtClean="0"/>
              <a:t>: geçirilmiş DVT</a:t>
            </a:r>
          </a:p>
          <a:p>
            <a:r>
              <a:rPr lang="tr-TR" dirty="0" smtClean="0"/>
              <a:t>Şikayetler: uzun süre ayakta durmak, veya uzun süre sabit hareketsiz oturmak, sıcak hava ve kadınlarda </a:t>
            </a:r>
            <a:r>
              <a:rPr lang="tr-TR" dirty="0" err="1" smtClean="0"/>
              <a:t>menstrual</a:t>
            </a:r>
            <a:r>
              <a:rPr lang="tr-TR" dirty="0" smtClean="0"/>
              <a:t> dönem.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1067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VAZOSPASTİK HASTALIKLAR-</a:t>
            </a:r>
            <a:br>
              <a:rPr lang="tr-TR" b="1" dirty="0" smtClean="0"/>
            </a:br>
            <a:r>
              <a:rPr lang="tr-TR" b="1" dirty="0" err="1" smtClean="0"/>
              <a:t>Raynaud</a:t>
            </a:r>
            <a:r>
              <a:rPr lang="tr-TR" b="1" dirty="0" smtClean="0"/>
              <a:t> </a:t>
            </a:r>
            <a:r>
              <a:rPr lang="tr-TR" b="1" dirty="0"/>
              <a:t>fenomeni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Raynaud</a:t>
            </a:r>
            <a:r>
              <a:rPr lang="tr-TR" b="1" dirty="0" smtClean="0"/>
              <a:t> fenomeni</a:t>
            </a:r>
          </a:p>
          <a:p>
            <a:r>
              <a:rPr lang="tr-TR" dirty="0" err="1" smtClean="0"/>
              <a:t>Emosyonel</a:t>
            </a:r>
            <a:r>
              <a:rPr lang="tr-TR" dirty="0" smtClean="0"/>
              <a:t> stres veya soğukla </a:t>
            </a:r>
            <a:r>
              <a:rPr lang="tr-TR" dirty="0" err="1" smtClean="0"/>
              <a:t>ekstremitelerin</a:t>
            </a:r>
            <a:r>
              <a:rPr lang="tr-TR" dirty="0" smtClean="0"/>
              <a:t> </a:t>
            </a:r>
            <a:r>
              <a:rPr lang="tr-TR" dirty="0" err="1" smtClean="0"/>
              <a:t>distal</a:t>
            </a:r>
            <a:r>
              <a:rPr lang="tr-TR" dirty="0" smtClean="0"/>
              <a:t> bölümlerinde küçük arterlerin </a:t>
            </a:r>
            <a:r>
              <a:rPr lang="tr-TR" dirty="0" err="1" smtClean="0"/>
              <a:t>epizodik</a:t>
            </a:r>
            <a:r>
              <a:rPr lang="tr-TR" dirty="0" smtClean="0"/>
              <a:t> </a:t>
            </a:r>
            <a:r>
              <a:rPr lang="tr-TR" dirty="0" err="1" smtClean="0"/>
              <a:t>vazospazm</a:t>
            </a:r>
            <a:r>
              <a:rPr lang="tr-TR" dirty="0" smtClean="0"/>
              <a:t> ataklarıdır.</a:t>
            </a:r>
          </a:p>
          <a:p>
            <a:r>
              <a:rPr lang="tr-TR" dirty="0" smtClean="0"/>
              <a:t>Kadınlarda erkeklerden daha sık görülür.</a:t>
            </a:r>
          </a:p>
          <a:p>
            <a:r>
              <a:rPr lang="tr-TR" dirty="0" smtClean="0"/>
              <a:t>20-40 yaşları arasında daha sıktır.</a:t>
            </a:r>
          </a:p>
          <a:p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 smtClean="0"/>
              <a:t>vazokonstrüksiyonun</a:t>
            </a:r>
            <a:r>
              <a:rPr lang="tr-TR" dirty="0" smtClean="0"/>
              <a:t> mekanizması tam bilinmemektedir.</a:t>
            </a:r>
          </a:p>
          <a:p>
            <a:r>
              <a:rPr lang="tr-TR" dirty="0" err="1"/>
              <a:t>Raynaud</a:t>
            </a:r>
            <a:r>
              <a:rPr lang="tr-TR" dirty="0"/>
              <a:t> </a:t>
            </a:r>
            <a:r>
              <a:rPr lang="tr-TR" dirty="0" smtClean="0"/>
              <a:t>fenomeni için eğer açıklayıcı bir sebep bulanamazsa </a:t>
            </a:r>
            <a:r>
              <a:rPr lang="tr-TR" b="1" dirty="0" err="1" smtClean="0"/>
              <a:t>Raynaud</a:t>
            </a:r>
            <a:r>
              <a:rPr lang="tr-TR" b="1" dirty="0" smtClean="0"/>
              <a:t> hastalığı</a:t>
            </a:r>
            <a:r>
              <a:rPr lang="tr-TR" dirty="0" smtClean="0"/>
              <a:t>ndan bahsedilir.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4725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VAZOSPASTİK </a:t>
            </a:r>
            <a:r>
              <a:rPr lang="tr-TR" b="1" dirty="0"/>
              <a:t>HASTALIKLAR-</a:t>
            </a:r>
            <a:br>
              <a:rPr lang="tr-TR" b="1" dirty="0"/>
            </a:br>
            <a:r>
              <a:rPr lang="tr-TR" b="1" dirty="0" err="1"/>
              <a:t>Raynaud</a:t>
            </a:r>
            <a:r>
              <a:rPr lang="tr-TR" b="1" dirty="0"/>
              <a:t> fenomeni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/>
              <a:t>Raynaud</a:t>
            </a:r>
            <a:r>
              <a:rPr lang="tr-TR" dirty="0"/>
              <a:t> </a:t>
            </a:r>
            <a:r>
              <a:rPr lang="tr-TR" dirty="0" smtClean="0"/>
              <a:t>fenomeninin </a:t>
            </a:r>
            <a:r>
              <a:rPr lang="tr-TR" dirty="0" err="1" smtClean="0"/>
              <a:t>sekonder</a:t>
            </a:r>
            <a:r>
              <a:rPr lang="tr-TR" dirty="0" smtClean="0"/>
              <a:t> formları; </a:t>
            </a:r>
            <a:r>
              <a:rPr lang="tr-TR" dirty="0" err="1" smtClean="0"/>
              <a:t>Skleroderma</a:t>
            </a:r>
            <a:r>
              <a:rPr lang="tr-TR" dirty="0" smtClean="0"/>
              <a:t>, SLE, </a:t>
            </a:r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r>
              <a:rPr lang="tr-TR" dirty="0"/>
              <a:t> </a:t>
            </a:r>
            <a:r>
              <a:rPr lang="tr-TR" dirty="0" smtClean="0"/>
              <a:t>gibi bağ doku hastalıklarında </a:t>
            </a:r>
            <a:r>
              <a:rPr lang="tr-TR" dirty="0" err="1" smtClean="0"/>
              <a:t>vazokonstrüktif</a:t>
            </a:r>
            <a:r>
              <a:rPr lang="tr-TR" dirty="0" smtClean="0"/>
              <a:t> ilaç kullanımını takiben, termal veya </a:t>
            </a:r>
            <a:r>
              <a:rPr lang="tr-TR" dirty="0" err="1" smtClean="0"/>
              <a:t>travmatik</a:t>
            </a:r>
            <a:r>
              <a:rPr lang="tr-TR" dirty="0" smtClean="0"/>
              <a:t> hasar sonrasında, bazı kan hastalıklarında ve nörolojik hastalıklarda görülebilir.</a:t>
            </a:r>
          </a:p>
          <a:p>
            <a:pPr algn="just"/>
            <a:r>
              <a:rPr lang="tr-TR" dirty="0" smtClean="0"/>
              <a:t>TEDAVİ</a:t>
            </a:r>
          </a:p>
          <a:p>
            <a:pPr algn="just"/>
            <a:r>
              <a:rPr lang="tr-TR" dirty="0" smtClean="0"/>
              <a:t>1. Yaşam tarzı değişikliği: soğuktan korunmak, sigarayı bırakmak, fiziksel egzersiz.</a:t>
            </a:r>
          </a:p>
          <a:p>
            <a:pPr algn="just"/>
            <a:r>
              <a:rPr lang="tr-TR" dirty="0" smtClean="0"/>
              <a:t>2. Medikal tedavi: Ca+² kanal </a:t>
            </a:r>
            <a:r>
              <a:rPr lang="tr-TR" dirty="0" err="1" smtClean="0"/>
              <a:t>blokörleri</a:t>
            </a:r>
            <a:r>
              <a:rPr lang="tr-TR" dirty="0" smtClean="0"/>
              <a:t> (</a:t>
            </a:r>
            <a:r>
              <a:rPr lang="tr-TR" dirty="0" err="1" smtClean="0"/>
              <a:t>Nifedipin</a:t>
            </a:r>
            <a:r>
              <a:rPr lang="tr-TR" dirty="0" smtClean="0"/>
              <a:t>), </a:t>
            </a:r>
            <a:r>
              <a:rPr lang="tr-TR" dirty="0" err="1" smtClean="0"/>
              <a:t>guanitidin</a:t>
            </a:r>
            <a:r>
              <a:rPr lang="tr-TR" dirty="0" smtClean="0"/>
              <a:t>, </a:t>
            </a:r>
            <a:r>
              <a:rPr lang="tr-TR" dirty="0" err="1" smtClean="0"/>
              <a:t>rezerpin</a:t>
            </a:r>
            <a:r>
              <a:rPr lang="tr-TR" dirty="0" smtClean="0"/>
              <a:t>, </a:t>
            </a:r>
            <a:r>
              <a:rPr lang="tr-TR" dirty="0" err="1" smtClean="0"/>
              <a:t>prazosin</a:t>
            </a:r>
            <a:r>
              <a:rPr lang="tr-TR" dirty="0" smtClean="0"/>
              <a:t>, </a:t>
            </a:r>
            <a:r>
              <a:rPr lang="tr-TR" dirty="0" err="1" smtClean="0"/>
              <a:t>fenoksibenzamin</a:t>
            </a:r>
            <a:r>
              <a:rPr lang="tr-TR" dirty="0" smtClean="0"/>
              <a:t>, </a:t>
            </a:r>
            <a:r>
              <a:rPr lang="tr-TR" dirty="0" err="1" smtClean="0"/>
              <a:t>iloprost</a:t>
            </a:r>
            <a:r>
              <a:rPr lang="tr-TR" dirty="0" smtClean="0"/>
              <a:t> ve </a:t>
            </a:r>
            <a:r>
              <a:rPr lang="tr-TR" dirty="0" err="1" smtClean="0"/>
              <a:t>silostazol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3585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Buerger</a:t>
            </a:r>
            <a:r>
              <a:rPr lang="tr-TR" b="1" dirty="0" smtClean="0"/>
              <a:t> hastalığı (</a:t>
            </a:r>
            <a:r>
              <a:rPr lang="tr-TR" b="1" dirty="0" err="1" smtClean="0"/>
              <a:t>Tromboanjitis</a:t>
            </a:r>
            <a:r>
              <a:rPr lang="tr-TR" b="1" dirty="0" smtClean="0"/>
              <a:t> </a:t>
            </a:r>
            <a:r>
              <a:rPr lang="tr-TR" b="1" dirty="0" err="1" smtClean="0"/>
              <a:t>obliterans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Orta ve küçük çaplı arter ve </a:t>
            </a:r>
            <a:r>
              <a:rPr lang="tr-TR" sz="3200" b="1" dirty="0" err="1" smtClean="0"/>
              <a:t>venlerin</a:t>
            </a:r>
            <a:r>
              <a:rPr lang="tr-TR" sz="3200" b="1" dirty="0" smtClean="0"/>
              <a:t> </a:t>
            </a:r>
            <a:r>
              <a:rPr lang="tr-TR" sz="3200" dirty="0" smtClean="0"/>
              <a:t>sigara içimine bağlı olarak </a:t>
            </a:r>
            <a:r>
              <a:rPr lang="tr-TR" sz="3200" b="1" dirty="0" smtClean="0"/>
              <a:t>tıkanmasıyla</a:t>
            </a:r>
            <a:r>
              <a:rPr lang="tr-TR" sz="3200" dirty="0" smtClean="0"/>
              <a:t> sonuçlanan bir hastalıktır. </a:t>
            </a:r>
          </a:p>
          <a:p>
            <a:r>
              <a:rPr lang="tr-TR" sz="3200" dirty="0" smtClean="0"/>
              <a:t>Nedeni tam olarak bilinmemektedir.</a:t>
            </a:r>
          </a:p>
          <a:p>
            <a:r>
              <a:rPr lang="tr-TR" sz="3200" dirty="0" smtClean="0"/>
              <a:t>Hastaların büyük bölümü </a:t>
            </a:r>
            <a:r>
              <a:rPr lang="tr-TR" sz="3200" b="1" dirty="0" smtClean="0"/>
              <a:t>sigara içen erkeklerden </a:t>
            </a:r>
            <a:r>
              <a:rPr lang="tr-TR" sz="3200" dirty="0" smtClean="0"/>
              <a:t>oluşur.</a:t>
            </a:r>
          </a:p>
          <a:p>
            <a:r>
              <a:rPr lang="tr-TR" sz="3200" dirty="0" smtClean="0"/>
              <a:t>Hastalık genellikle </a:t>
            </a:r>
            <a:r>
              <a:rPr lang="tr-TR" sz="3200" b="1" dirty="0" smtClean="0"/>
              <a:t>20-40 yaşları </a:t>
            </a:r>
            <a:r>
              <a:rPr lang="tr-TR" sz="3200" dirty="0" smtClean="0"/>
              <a:t>arasında daha sık görülür.</a:t>
            </a:r>
          </a:p>
          <a:p>
            <a:r>
              <a:rPr lang="tr-TR" sz="3200" b="1" dirty="0" err="1" smtClean="0"/>
              <a:t>Distalden</a:t>
            </a:r>
            <a:r>
              <a:rPr lang="tr-TR" sz="3200" b="1" dirty="0" smtClean="0"/>
              <a:t> başlar </a:t>
            </a:r>
            <a:r>
              <a:rPr lang="tr-TR" sz="3200" b="1" dirty="0" err="1" smtClean="0"/>
              <a:t>proksimale</a:t>
            </a:r>
            <a:r>
              <a:rPr lang="tr-TR" sz="3200" b="1" dirty="0" smtClean="0"/>
              <a:t> doğru ilerler</a:t>
            </a:r>
            <a:r>
              <a:rPr lang="tr-TR" sz="3200" dirty="0" smtClean="0"/>
              <a:t>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023001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Buerger</a:t>
            </a:r>
            <a:r>
              <a:rPr lang="tr-TR" b="1" dirty="0"/>
              <a:t> hastalığı (</a:t>
            </a:r>
            <a:r>
              <a:rPr lang="tr-TR" b="1" dirty="0" err="1"/>
              <a:t>Tromboanjitis</a:t>
            </a:r>
            <a:r>
              <a:rPr lang="tr-TR" b="1" dirty="0"/>
              <a:t> </a:t>
            </a:r>
            <a:r>
              <a:rPr lang="tr-TR" b="1" dirty="0" err="1"/>
              <a:t>obliterans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Klinik bulgular:</a:t>
            </a:r>
          </a:p>
          <a:p>
            <a:r>
              <a:rPr lang="tr-TR" dirty="0" err="1" smtClean="0"/>
              <a:t>Ekstremitede</a:t>
            </a:r>
            <a:r>
              <a:rPr lang="tr-TR" dirty="0" smtClean="0"/>
              <a:t> soğukluk, </a:t>
            </a:r>
            <a:r>
              <a:rPr lang="tr-TR" dirty="0" err="1" smtClean="0"/>
              <a:t>parestezi</a:t>
            </a:r>
            <a:r>
              <a:rPr lang="tr-TR" dirty="0" smtClean="0"/>
              <a:t>, renk değişikliği (solukluk, </a:t>
            </a:r>
            <a:r>
              <a:rPr lang="tr-TR" dirty="0" err="1" smtClean="0"/>
              <a:t>siyanoz</a:t>
            </a:r>
            <a:r>
              <a:rPr lang="tr-TR" dirty="0" smtClean="0"/>
              <a:t>), </a:t>
            </a:r>
            <a:r>
              <a:rPr lang="tr-TR" dirty="0" err="1" smtClean="0"/>
              <a:t>intermittan</a:t>
            </a:r>
            <a:r>
              <a:rPr lang="tr-TR" dirty="0" smtClean="0"/>
              <a:t> </a:t>
            </a:r>
            <a:r>
              <a:rPr lang="tr-TR" dirty="0" err="1" smtClean="0"/>
              <a:t>kladikasyo</a:t>
            </a:r>
            <a:r>
              <a:rPr lang="tr-TR" dirty="0" smtClean="0"/>
              <a:t>, istirahat ağrısı, ağrılı dijital ülserler, gezgin flebit (</a:t>
            </a:r>
            <a:r>
              <a:rPr lang="tr-TR" dirty="0" err="1" smtClean="0"/>
              <a:t>tromboflebitis</a:t>
            </a:r>
            <a:r>
              <a:rPr lang="tr-TR" dirty="0" smtClean="0"/>
              <a:t> </a:t>
            </a:r>
            <a:r>
              <a:rPr lang="tr-TR" dirty="0" err="1" smtClean="0"/>
              <a:t>migrans</a:t>
            </a:r>
            <a:r>
              <a:rPr lang="tr-TR" dirty="0" smtClean="0"/>
              <a:t>), </a:t>
            </a:r>
            <a:r>
              <a:rPr lang="tr-TR" dirty="0" err="1" smtClean="0"/>
              <a:t>gangren</a:t>
            </a:r>
            <a:r>
              <a:rPr lang="tr-TR" dirty="0" smtClean="0"/>
              <a:t>, </a:t>
            </a:r>
            <a:r>
              <a:rPr lang="tr-TR" dirty="0" err="1" smtClean="0"/>
              <a:t>amputasyon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TANI: </a:t>
            </a:r>
            <a:r>
              <a:rPr lang="tr-TR" dirty="0" err="1" smtClean="0"/>
              <a:t>Periferik</a:t>
            </a:r>
            <a:r>
              <a:rPr lang="tr-TR" dirty="0" smtClean="0"/>
              <a:t> anjiyografide </a:t>
            </a:r>
            <a:r>
              <a:rPr lang="tr-TR" b="1" dirty="0" err="1" smtClean="0"/>
              <a:t>Tirbişon</a:t>
            </a:r>
            <a:r>
              <a:rPr lang="tr-TR" b="1" dirty="0" smtClean="0"/>
              <a:t> görüntüsü </a:t>
            </a:r>
            <a:r>
              <a:rPr lang="tr-TR" dirty="0" err="1" smtClean="0"/>
              <a:t>Buerger</a:t>
            </a:r>
            <a:r>
              <a:rPr lang="tr-TR" dirty="0" smtClean="0"/>
              <a:t> hastalığı için tipiktir.</a:t>
            </a:r>
          </a:p>
          <a:p>
            <a:r>
              <a:rPr lang="tr-TR" dirty="0" smtClean="0"/>
              <a:t>TEDAVİ: </a:t>
            </a:r>
          </a:p>
          <a:p>
            <a:r>
              <a:rPr lang="tr-TR" dirty="0" smtClean="0"/>
              <a:t>Medikal: Sigaranın bırakılması, lokal yara bakımı, </a:t>
            </a:r>
            <a:r>
              <a:rPr lang="tr-TR" dirty="0" err="1" smtClean="0"/>
              <a:t>iloprost</a:t>
            </a:r>
            <a:r>
              <a:rPr lang="tr-TR" dirty="0" smtClean="0"/>
              <a:t>, </a:t>
            </a:r>
            <a:r>
              <a:rPr lang="tr-TR" dirty="0" err="1" smtClean="0"/>
              <a:t>silostazol</a:t>
            </a:r>
            <a:r>
              <a:rPr lang="tr-TR" dirty="0" smtClean="0"/>
              <a:t>.</a:t>
            </a:r>
          </a:p>
          <a:p>
            <a:r>
              <a:rPr lang="tr-TR" dirty="0" smtClean="0"/>
              <a:t>Cerrahi: </a:t>
            </a:r>
            <a:r>
              <a:rPr lang="tr-TR" dirty="0" err="1" smtClean="0"/>
              <a:t>Revaskülarizasyon</a:t>
            </a:r>
            <a:r>
              <a:rPr lang="tr-TR" dirty="0" smtClean="0"/>
              <a:t>/baypas, </a:t>
            </a:r>
            <a:r>
              <a:rPr lang="tr-TR" dirty="0" err="1" smtClean="0"/>
              <a:t>sempatektomi</a:t>
            </a:r>
            <a:r>
              <a:rPr lang="tr-TR" dirty="0" smtClean="0"/>
              <a:t>, ampütasyon.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956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KORONER ARTER HASTALIKLARI VE CERRAHİ TEDAVİSİ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1969294"/>
            <a:ext cx="6687403" cy="4888706"/>
          </a:xfrm>
        </p:spPr>
      </p:pic>
    </p:spTree>
    <p:extLst>
      <p:ext uri="{BB962C8B-B14F-4D97-AF65-F5344CB8AC3E}">
        <p14:creationId xmlns:p14="http://schemas.microsoft.com/office/powerpoint/2010/main" val="31032471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LİVEDO RETİKÜLARİS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 err="1" smtClean="0"/>
              <a:t>Ekstremitelerin</a:t>
            </a:r>
            <a:r>
              <a:rPr lang="tr-TR" dirty="0" smtClean="0"/>
              <a:t> bazen de gövdenin üzerinde devamlılık gösteren simetrik ağ gibi veya balık ağzına benzer şekil ile </a:t>
            </a:r>
            <a:r>
              <a:rPr lang="tr-TR" dirty="0" err="1" smtClean="0"/>
              <a:t>karekterize</a:t>
            </a:r>
            <a:r>
              <a:rPr lang="tr-TR" dirty="0" smtClean="0"/>
              <a:t> olup yoğunluğu ve genişliği değişken renk değişiklikleridir.</a:t>
            </a:r>
          </a:p>
          <a:p>
            <a:pPr algn="just"/>
            <a:r>
              <a:rPr lang="tr-TR" dirty="0" smtClean="0"/>
              <a:t>Soğuk ve </a:t>
            </a:r>
            <a:r>
              <a:rPr lang="tr-TR" dirty="0" err="1" smtClean="0"/>
              <a:t>emosyonel</a:t>
            </a:r>
            <a:r>
              <a:rPr lang="tr-TR" dirty="0" smtClean="0"/>
              <a:t> bir uyarıdan sonra ortaya çıkarken, ısı ve egzersiz ile solar. </a:t>
            </a:r>
          </a:p>
          <a:p>
            <a:pPr algn="just"/>
            <a:r>
              <a:rPr lang="tr-TR" dirty="0" smtClean="0"/>
              <a:t>Genellikle ilk </a:t>
            </a:r>
            <a:r>
              <a:rPr lang="tr-TR" dirty="0" err="1" smtClean="0"/>
              <a:t>olrak</a:t>
            </a:r>
            <a:r>
              <a:rPr lang="tr-TR" dirty="0" smtClean="0"/>
              <a:t> çocukluk  çağında ve </a:t>
            </a:r>
            <a:r>
              <a:rPr lang="tr-TR" dirty="0" err="1" smtClean="0"/>
              <a:t>pubertede</a:t>
            </a:r>
            <a:r>
              <a:rPr lang="tr-TR" dirty="0" smtClean="0"/>
              <a:t> görülür. Kadınlarda daha sıktır.</a:t>
            </a:r>
          </a:p>
          <a:p>
            <a:pPr algn="just"/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Livedo</a:t>
            </a:r>
            <a:r>
              <a:rPr lang="tr-TR" dirty="0" smtClean="0"/>
              <a:t> </a:t>
            </a:r>
            <a:r>
              <a:rPr lang="tr-TR" dirty="0" err="1" smtClean="0"/>
              <a:t>retikülaris</a:t>
            </a:r>
            <a:r>
              <a:rPr lang="tr-TR" dirty="0" smtClean="0"/>
              <a:t>: yama şeklinde </a:t>
            </a:r>
            <a:r>
              <a:rPr lang="tr-TR" dirty="0" err="1" smtClean="0"/>
              <a:t>fokal</a:t>
            </a:r>
            <a:r>
              <a:rPr lang="tr-TR" dirty="0" smtClean="0"/>
              <a:t> veya asimetrik bir dağılım gösterir. </a:t>
            </a:r>
          </a:p>
          <a:p>
            <a:pPr algn="just"/>
            <a:r>
              <a:rPr lang="tr-TR" dirty="0" err="1" smtClean="0"/>
              <a:t>Sekonder</a:t>
            </a:r>
            <a:r>
              <a:rPr lang="tr-TR" dirty="0" smtClean="0"/>
              <a:t> nedenler: </a:t>
            </a:r>
            <a:r>
              <a:rPr lang="tr-TR" dirty="0" err="1" smtClean="0"/>
              <a:t>Aterotrombotik</a:t>
            </a:r>
            <a:r>
              <a:rPr lang="tr-TR" dirty="0" smtClean="0"/>
              <a:t> </a:t>
            </a:r>
            <a:r>
              <a:rPr lang="tr-TR" dirty="0" err="1" smtClean="0"/>
              <a:t>emboli</a:t>
            </a:r>
            <a:r>
              <a:rPr lang="tr-TR" dirty="0" smtClean="0"/>
              <a:t>, sistemik ve </a:t>
            </a:r>
            <a:r>
              <a:rPr lang="tr-TR" dirty="0" err="1" smtClean="0"/>
              <a:t>kütanöz</a:t>
            </a:r>
            <a:r>
              <a:rPr lang="tr-TR" dirty="0" smtClean="0"/>
              <a:t> </a:t>
            </a:r>
            <a:r>
              <a:rPr lang="tr-TR" dirty="0" err="1" smtClean="0"/>
              <a:t>vaskülit</a:t>
            </a:r>
            <a:r>
              <a:rPr lang="tr-TR" dirty="0" smtClean="0"/>
              <a:t>, </a:t>
            </a:r>
            <a:r>
              <a:rPr lang="tr-TR" dirty="0" err="1" smtClean="0"/>
              <a:t>amantidine</a:t>
            </a:r>
            <a:r>
              <a:rPr lang="tr-TR" dirty="0" smtClean="0"/>
              <a:t>, ve beta </a:t>
            </a:r>
            <a:r>
              <a:rPr lang="tr-TR" dirty="0" err="1" smtClean="0"/>
              <a:t>blokör</a:t>
            </a:r>
            <a:r>
              <a:rPr lang="tr-TR" dirty="0" smtClean="0"/>
              <a:t> tedavisinden sonra görülebilir.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2636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DONMA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Derinin donma noktası -2 ile 0 derece arasındadır. Ancak -10 </a:t>
            </a:r>
            <a:r>
              <a:rPr lang="tr-TR" dirty="0" err="1" smtClean="0"/>
              <a:t>dercede</a:t>
            </a:r>
            <a:r>
              <a:rPr lang="tr-TR" dirty="0" smtClean="0"/>
              <a:t> bile donma olmayabilir. </a:t>
            </a:r>
          </a:p>
          <a:p>
            <a:r>
              <a:rPr lang="tr-TR" dirty="0" smtClean="0"/>
              <a:t>Donan dokularda BUZ KRİSTALLERİ </a:t>
            </a:r>
            <a:r>
              <a:rPr lang="tr-TR" dirty="0" err="1" smtClean="0"/>
              <a:t>oluşur.hücre</a:t>
            </a:r>
            <a:r>
              <a:rPr lang="tr-TR" dirty="0" smtClean="0"/>
              <a:t> ve doku bütünlüğü </a:t>
            </a:r>
            <a:r>
              <a:rPr lang="tr-TR" dirty="0" err="1" smtClean="0"/>
              <a:t>bozulur.Vazokonstrüksiyon</a:t>
            </a:r>
            <a:r>
              <a:rPr lang="tr-TR" dirty="0" smtClean="0"/>
              <a:t> sonucu kan dolaşımı yavaşlar, </a:t>
            </a:r>
            <a:r>
              <a:rPr lang="tr-TR" dirty="0" err="1" smtClean="0"/>
              <a:t>staz</a:t>
            </a:r>
            <a:r>
              <a:rPr lang="tr-TR" dirty="0" smtClean="0"/>
              <a:t> gelişir </a:t>
            </a:r>
            <a:r>
              <a:rPr lang="tr-TR" dirty="0" err="1" smtClean="0"/>
              <a:t>trombüs</a:t>
            </a:r>
            <a:r>
              <a:rPr lang="tr-TR" dirty="0" smtClean="0"/>
              <a:t> oluşur ve dokularda </a:t>
            </a:r>
            <a:r>
              <a:rPr lang="tr-TR" dirty="0" err="1" smtClean="0"/>
              <a:t>iskemik</a:t>
            </a:r>
            <a:r>
              <a:rPr lang="tr-TR" dirty="0" smtClean="0"/>
              <a:t> hasar oluşur. </a:t>
            </a:r>
            <a:r>
              <a:rPr lang="tr-TR" dirty="0" err="1" smtClean="0"/>
              <a:t>Kapiller</a:t>
            </a:r>
            <a:r>
              <a:rPr lang="tr-TR" dirty="0" smtClean="0"/>
              <a:t> </a:t>
            </a:r>
            <a:r>
              <a:rPr lang="tr-TR" dirty="0" err="1" smtClean="0"/>
              <a:t>endoteli</a:t>
            </a:r>
            <a:r>
              <a:rPr lang="tr-TR" dirty="0" smtClean="0"/>
              <a:t> hasara uğrar ve </a:t>
            </a:r>
            <a:r>
              <a:rPr lang="tr-TR" dirty="0" err="1" smtClean="0"/>
              <a:t>kapiller</a:t>
            </a:r>
            <a:r>
              <a:rPr lang="tr-TR" dirty="0" smtClean="0"/>
              <a:t> geçirgenlik bozulur.</a:t>
            </a:r>
          </a:p>
          <a:p>
            <a:r>
              <a:rPr lang="tr-TR" dirty="0" smtClean="0"/>
              <a:t>Donan </a:t>
            </a:r>
            <a:r>
              <a:rPr lang="tr-TR" dirty="0" err="1" smtClean="0"/>
              <a:t>ektremitede</a:t>
            </a:r>
            <a:r>
              <a:rPr lang="tr-TR" dirty="0" smtClean="0"/>
              <a:t> solukluk, hissizlik, sertlik olur. </a:t>
            </a:r>
            <a:r>
              <a:rPr lang="tr-TR" dirty="0" err="1" smtClean="0"/>
              <a:t>Ekstremite</a:t>
            </a:r>
            <a:r>
              <a:rPr lang="tr-TR" dirty="0" smtClean="0"/>
              <a:t> ısıtıldığında </a:t>
            </a:r>
            <a:r>
              <a:rPr lang="tr-TR" dirty="0" err="1" smtClean="0"/>
              <a:t>hiperemi</a:t>
            </a:r>
            <a:r>
              <a:rPr lang="tr-TR" dirty="0" smtClean="0"/>
              <a:t>, ödem ve ağrı ortaya çıkar.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217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DONMA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Tedavi: Tüm hafif donuklarda yavaş ısıtma, derin donmalarda süratli uygulanmalıdır. </a:t>
            </a:r>
            <a:r>
              <a:rPr lang="tr-TR" dirty="0" err="1" smtClean="0"/>
              <a:t>Ektremite</a:t>
            </a:r>
            <a:r>
              <a:rPr lang="tr-TR" dirty="0" smtClean="0"/>
              <a:t> 15 derecelik suya sokulur ve suyun sıcaklığı her 5 dakikada yaklaşık 5 derece artırılarak 40-44 </a:t>
            </a:r>
            <a:r>
              <a:rPr lang="tr-TR" dirty="0" err="1" smtClean="0"/>
              <a:t>derceye</a:t>
            </a:r>
            <a:r>
              <a:rPr lang="tr-TR" dirty="0" smtClean="0"/>
              <a:t> kadar </a:t>
            </a:r>
            <a:r>
              <a:rPr lang="tr-TR" dirty="0" err="1" smtClean="0"/>
              <a:t>çıkılır.Hiperemi</a:t>
            </a:r>
            <a:r>
              <a:rPr lang="tr-TR" dirty="0" smtClean="0"/>
              <a:t> oluştuktan sonra </a:t>
            </a:r>
            <a:r>
              <a:rPr lang="tr-TR" dirty="0" err="1" smtClean="0"/>
              <a:t>ektremite</a:t>
            </a:r>
            <a:r>
              <a:rPr lang="tr-TR" dirty="0" smtClean="0"/>
              <a:t> sudan çıkarılır.</a:t>
            </a:r>
          </a:p>
          <a:p>
            <a:pPr algn="just"/>
            <a:r>
              <a:rPr lang="tr-TR" dirty="0" smtClean="0"/>
              <a:t>Medikal tedavi: </a:t>
            </a:r>
            <a:r>
              <a:rPr lang="tr-TR" dirty="0" err="1" smtClean="0"/>
              <a:t>Vazokonstrüksiyonu</a:t>
            </a:r>
            <a:r>
              <a:rPr lang="tr-TR" dirty="0" smtClean="0"/>
              <a:t> azaltmak amacıyla </a:t>
            </a:r>
            <a:r>
              <a:rPr lang="tr-TR" dirty="0" err="1" smtClean="0"/>
              <a:t>vazodilatör</a:t>
            </a:r>
            <a:r>
              <a:rPr lang="tr-TR" dirty="0" smtClean="0"/>
              <a:t> ilaçlar, </a:t>
            </a:r>
            <a:r>
              <a:rPr lang="tr-TR" dirty="0" err="1" smtClean="0"/>
              <a:t>antiagregan</a:t>
            </a:r>
            <a:r>
              <a:rPr lang="tr-TR" dirty="0" smtClean="0"/>
              <a:t> ilaçlar uygulanır.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9753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Karotid</a:t>
            </a:r>
            <a:r>
              <a:rPr lang="tr-TR" b="1" dirty="0" smtClean="0"/>
              <a:t> arter </a:t>
            </a:r>
            <a:r>
              <a:rPr lang="tr-TR" b="1" dirty="0" err="1" smtClean="0"/>
              <a:t>stenozu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Karotid</a:t>
            </a:r>
            <a:r>
              <a:rPr lang="tr-TR" dirty="0" smtClean="0"/>
              <a:t> </a:t>
            </a:r>
            <a:r>
              <a:rPr lang="tr-TR" dirty="0" err="1" smtClean="0"/>
              <a:t>bifürkasyon</a:t>
            </a:r>
            <a:r>
              <a:rPr lang="tr-TR" dirty="0" smtClean="0"/>
              <a:t> yerleşimli </a:t>
            </a:r>
            <a:r>
              <a:rPr lang="tr-TR" dirty="0" err="1" smtClean="0"/>
              <a:t>aterom</a:t>
            </a:r>
            <a:r>
              <a:rPr lang="tr-TR" dirty="0" smtClean="0"/>
              <a:t> plaklarına bağlı </a:t>
            </a:r>
            <a:r>
              <a:rPr lang="tr-TR" dirty="0" err="1" smtClean="0"/>
              <a:t>emboli</a:t>
            </a:r>
            <a:r>
              <a:rPr lang="tr-TR" dirty="0" smtClean="0"/>
              <a:t> ve </a:t>
            </a:r>
            <a:r>
              <a:rPr lang="tr-TR" dirty="0" err="1" smtClean="0"/>
              <a:t>trombüse</a:t>
            </a:r>
            <a:r>
              <a:rPr lang="tr-TR" dirty="0" smtClean="0"/>
              <a:t> </a:t>
            </a:r>
            <a:r>
              <a:rPr lang="tr-TR" dirty="0" err="1" smtClean="0"/>
              <a:t>sekonder</a:t>
            </a:r>
            <a:r>
              <a:rPr lang="tr-TR" dirty="0" smtClean="0"/>
              <a:t> oluşur.</a:t>
            </a:r>
          </a:p>
          <a:p>
            <a:r>
              <a:rPr lang="tr-TR" dirty="0" smtClean="0"/>
              <a:t>Klinik: etkilenen </a:t>
            </a:r>
            <a:r>
              <a:rPr lang="tr-TR" dirty="0" err="1" smtClean="0"/>
              <a:t>karotid</a:t>
            </a:r>
            <a:r>
              <a:rPr lang="tr-TR" dirty="0" smtClean="0"/>
              <a:t> arterin </a:t>
            </a:r>
            <a:r>
              <a:rPr lang="tr-TR" dirty="0" err="1" smtClean="0"/>
              <a:t>kontralateral</a:t>
            </a:r>
            <a:r>
              <a:rPr lang="tr-TR" dirty="0" smtClean="0"/>
              <a:t> tarafında üst veya alt </a:t>
            </a:r>
            <a:r>
              <a:rPr lang="tr-TR" dirty="0" err="1" smtClean="0"/>
              <a:t>ekstremitede</a:t>
            </a:r>
            <a:r>
              <a:rPr lang="tr-TR" dirty="0" smtClean="0"/>
              <a:t> kuvvet, his kaybı, motor kayıp, </a:t>
            </a:r>
            <a:r>
              <a:rPr lang="tr-TR" dirty="0" err="1" smtClean="0"/>
              <a:t>homolateral</a:t>
            </a:r>
            <a:r>
              <a:rPr lang="tr-TR" dirty="0" smtClean="0"/>
              <a:t> görme bozukluğu </a:t>
            </a:r>
            <a:r>
              <a:rPr lang="tr-TR" dirty="0" err="1" smtClean="0"/>
              <a:t>atağıile</a:t>
            </a:r>
            <a:r>
              <a:rPr lang="tr-TR" dirty="0" smtClean="0"/>
              <a:t> seyreden </a:t>
            </a:r>
            <a:r>
              <a:rPr lang="tr-TR" dirty="0" err="1" smtClean="0"/>
              <a:t>Amarozis</a:t>
            </a:r>
            <a:r>
              <a:rPr lang="tr-TR" dirty="0" smtClean="0"/>
              <a:t> </a:t>
            </a:r>
            <a:r>
              <a:rPr lang="tr-TR" dirty="0" err="1" smtClean="0"/>
              <a:t>Fugax</a:t>
            </a:r>
            <a:r>
              <a:rPr lang="tr-TR" dirty="0" smtClean="0"/>
              <a:t>, </a:t>
            </a:r>
            <a:r>
              <a:rPr lang="tr-TR" dirty="0" err="1" smtClean="0"/>
              <a:t>senkop</a:t>
            </a:r>
            <a:r>
              <a:rPr lang="tr-TR" dirty="0" smtClean="0"/>
              <a:t>, </a:t>
            </a:r>
            <a:r>
              <a:rPr lang="tr-TR" dirty="0" err="1" smtClean="0"/>
              <a:t>fasiyal</a:t>
            </a:r>
            <a:r>
              <a:rPr lang="tr-TR" dirty="0" smtClean="0"/>
              <a:t> sinir paralizileri, konuşma bozuklukları görülebilir.</a:t>
            </a:r>
          </a:p>
          <a:p>
            <a:r>
              <a:rPr lang="tr-TR" dirty="0" smtClean="0"/>
              <a:t>Ciddi </a:t>
            </a:r>
            <a:r>
              <a:rPr lang="tr-TR" dirty="0" err="1" smtClean="0"/>
              <a:t>karotis</a:t>
            </a:r>
            <a:r>
              <a:rPr lang="tr-TR" dirty="0" smtClean="0"/>
              <a:t> </a:t>
            </a:r>
            <a:r>
              <a:rPr lang="tr-TR" dirty="0" err="1" smtClean="0"/>
              <a:t>stenozlarının</a:t>
            </a:r>
            <a:r>
              <a:rPr lang="tr-TR" dirty="0" smtClean="0"/>
              <a:t> 1/3’ünde üfürüm duyulur. Göz dibi muayenesinde parlak </a:t>
            </a:r>
            <a:r>
              <a:rPr lang="tr-TR" b="1" dirty="0" err="1" smtClean="0"/>
              <a:t>Hollenhorst</a:t>
            </a:r>
            <a:r>
              <a:rPr lang="tr-TR" dirty="0" smtClean="0"/>
              <a:t> </a:t>
            </a:r>
            <a:r>
              <a:rPr lang="tr-TR" dirty="0"/>
              <a:t>plakları bulunabilir.</a:t>
            </a:r>
            <a:endParaRPr lang="tr-TR" b="1" dirty="0" smtClean="0"/>
          </a:p>
          <a:p>
            <a:r>
              <a:rPr lang="tr-TR" b="1" dirty="0" smtClean="0"/>
              <a:t>Tanı: </a:t>
            </a:r>
            <a:r>
              <a:rPr lang="tr-TR" b="1" dirty="0" err="1" smtClean="0"/>
              <a:t>Dopler</a:t>
            </a:r>
            <a:r>
              <a:rPr lang="tr-TR" b="1" dirty="0" smtClean="0"/>
              <a:t> USG ilk seçenek. </a:t>
            </a:r>
            <a:r>
              <a:rPr lang="tr-TR" dirty="0" smtClean="0"/>
              <a:t>Cerrahi planlanacak ise konvansiyonel veya BT anjiyografi görüntüleme yapılır.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4240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Torasik</a:t>
            </a:r>
            <a:r>
              <a:rPr lang="tr-TR" b="1" dirty="0" smtClean="0"/>
              <a:t> </a:t>
            </a:r>
            <a:r>
              <a:rPr lang="tr-TR" b="1" dirty="0" err="1" smtClean="0"/>
              <a:t>Outlet</a:t>
            </a:r>
            <a:r>
              <a:rPr lang="tr-TR" b="1" dirty="0" smtClean="0"/>
              <a:t> Sendromu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Klavikula</a:t>
            </a:r>
            <a:r>
              <a:rPr lang="tr-TR" dirty="0" smtClean="0"/>
              <a:t> ile 1. Kaburganın arasındaki boşluğa </a:t>
            </a:r>
            <a:r>
              <a:rPr lang="tr-TR" b="1" dirty="0" err="1"/>
              <a:t>Torasik</a:t>
            </a:r>
            <a:r>
              <a:rPr lang="tr-TR" b="1" dirty="0"/>
              <a:t> </a:t>
            </a:r>
            <a:r>
              <a:rPr lang="tr-TR" b="1" dirty="0" smtClean="0"/>
              <a:t>Çıkış (</a:t>
            </a:r>
            <a:r>
              <a:rPr lang="tr-TR" b="1" dirty="0" err="1" smtClean="0"/>
              <a:t>Outlet</a:t>
            </a:r>
            <a:r>
              <a:rPr lang="tr-TR" b="1" dirty="0" smtClean="0"/>
              <a:t>) </a:t>
            </a:r>
            <a:r>
              <a:rPr lang="tr-TR" dirty="0" smtClean="0"/>
              <a:t>denir. Bu dar geçiş yolu </a:t>
            </a:r>
            <a:r>
              <a:rPr lang="tr-TR" dirty="0" err="1" smtClean="0"/>
              <a:t>Brakiyal</a:t>
            </a:r>
            <a:r>
              <a:rPr lang="tr-TR" dirty="0" smtClean="0"/>
              <a:t> arter, sinirler ve bazı kaslar tarafından doldurulur. TOS bu aralıkta veya çıkışında damarların veya sinirlerin basıya uğraması sonucu çıkan rahatsızlıkların bütününe verilen addır.</a:t>
            </a:r>
          </a:p>
          <a:p>
            <a:pPr algn="just"/>
            <a:r>
              <a:rPr lang="tr-TR" dirty="0" smtClean="0"/>
              <a:t>Etiyoloji:</a:t>
            </a:r>
          </a:p>
          <a:p>
            <a:pPr algn="just"/>
            <a:r>
              <a:rPr lang="tr-TR" dirty="0" smtClean="0"/>
              <a:t>Başlıca nedenler travma, dışarıdan bası veya </a:t>
            </a:r>
            <a:r>
              <a:rPr lang="tr-TR" dirty="0" err="1" smtClean="0"/>
              <a:t>konjenital</a:t>
            </a:r>
            <a:r>
              <a:rPr lang="tr-TR" dirty="0" smtClean="0"/>
              <a:t> olabilir.</a:t>
            </a:r>
          </a:p>
          <a:p>
            <a:pPr algn="just"/>
            <a:r>
              <a:rPr lang="tr-TR" dirty="0" smtClean="0"/>
              <a:t>Artere bası varsa </a:t>
            </a:r>
            <a:r>
              <a:rPr lang="tr-TR" dirty="0" err="1" smtClean="0"/>
              <a:t>iskemi</a:t>
            </a:r>
            <a:r>
              <a:rPr lang="tr-TR" dirty="0" smtClean="0"/>
              <a:t> bulguları kolda ağrı, </a:t>
            </a:r>
            <a:r>
              <a:rPr lang="tr-TR" dirty="0" err="1" smtClean="0"/>
              <a:t>vene</a:t>
            </a:r>
            <a:r>
              <a:rPr lang="tr-TR" dirty="0" smtClean="0"/>
              <a:t> bası varsa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tromboz</a:t>
            </a:r>
            <a:r>
              <a:rPr lang="tr-TR" dirty="0" smtClean="0"/>
              <a:t>, </a:t>
            </a:r>
            <a:r>
              <a:rPr lang="tr-TR" dirty="0" err="1" smtClean="0"/>
              <a:t>lenfödem</a:t>
            </a:r>
            <a:r>
              <a:rPr lang="tr-TR" dirty="0" smtClean="0"/>
              <a:t> sinire bası varsa kuvvet kaybı his kaybı ağrı olabilir.</a:t>
            </a:r>
          </a:p>
          <a:p>
            <a:pPr algn="just"/>
            <a:r>
              <a:rPr lang="tr-TR" dirty="0" smtClean="0"/>
              <a:t>Tanı: </a:t>
            </a:r>
            <a:r>
              <a:rPr lang="tr-TR" dirty="0" err="1" smtClean="0"/>
              <a:t>Adson</a:t>
            </a:r>
            <a:r>
              <a:rPr lang="tr-TR" dirty="0" smtClean="0"/>
              <a:t> testi, tinel testi, EMG, anjiyografi görüntüleme 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047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Torasik</a:t>
            </a:r>
            <a:r>
              <a:rPr lang="tr-TR" b="1" dirty="0"/>
              <a:t> </a:t>
            </a:r>
            <a:r>
              <a:rPr lang="tr-TR" b="1" dirty="0" err="1"/>
              <a:t>Outlet</a:t>
            </a:r>
            <a:r>
              <a:rPr lang="tr-TR" b="1" dirty="0"/>
              <a:t> Sendromu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Tedavi:</a:t>
            </a:r>
          </a:p>
          <a:p>
            <a:r>
              <a:rPr lang="tr-TR" dirty="0" smtClean="0"/>
              <a:t>Medikal: fizik tedavi, </a:t>
            </a:r>
          </a:p>
          <a:p>
            <a:r>
              <a:rPr lang="tr-TR" dirty="0" smtClean="0"/>
              <a:t>Cerrahi: kompresyonun ortadan kaldırılması hedeflenir.</a:t>
            </a:r>
          </a:p>
          <a:p>
            <a:r>
              <a:rPr lang="tr-TR" dirty="0" smtClean="0"/>
              <a:t>Cerrahi </a:t>
            </a:r>
            <a:r>
              <a:rPr lang="tr-TR" dirty="0" err="1" smtClean="0"/>
              <a:t>Endikasyonlar</a:t>
            </a:r>
            <a:r>
              <a:rPr lang="tr-TR" dirty="0" smtClean="0"/>
              <a:t>:</a:t>
            </a:r>
          </a:p>
          <a:p>
            <a:r>
              <a:rPr lang="tr-TR" dirty="0" smtClean="0"/>
              <a:t>1- Hasta Fizik tedaviden yarar görmüyorsa</a:t>
            </a:r>
          </a:p>
          <a:p>
            <a:r>
              <a:rPr lang="tr-TR" dirty="0" smtClean="0"/>
              <a:t>2- Radyolojik olarak kemik patolojisi (</a:t>
            </a:r>
            <a:r>
              <a:rPr lang="tr-TR" dirty="0" err="1" smtClean="0"/>
              <a:t>aksesuvar</a:t>
            </a:r>
            <a:r>
              <a:rPr lang="tr-TR" dirty="0" smtClean="0"/>
              <a:t> </a:t>
            </a:r>
            <a:r>
              <a:rPr lang="tr-TR" dirty="0" err="1" smtClean="0"/>
              <a:t>kosta</a:t>
            </a:r>
            <a:r>
              <a:rPr lang="tr-TR" dirty="0" smtClean="0"/>
              <a:t>) varsa </a:t>
            </a:r>
          </a:p>
          <a:p>
            <a:r>
              <a:rPr lang="tr-TR" dirty="0" smtClean="0"/>
              <a:t>3- </a:t>
            </a:r>
            <a:r>
              <a:rPr lang="tr-TR" dirty="0" err="1" smtClean="0"/>
              <a:t>Ulnar</a:t>
            </a:r>
            <a:r>
              <a:rPr lang="tr-TR" dirty="0" smtClean="0"/>
              <a:t> sinir iletim hızı 55 mm/</a:t>
            </a:r>
            <a:r>
              <a:rPr lang="tr-TR" dirty="0" err="1" smtClean="0"/>
              <a:t>sn</a:t>
            </a:r>
            <a:r>
              <a:rPr lang="tr-TR" dirty="0" smtClean="0"/>
              <a:t> altında ise (normali:72 mm/</a:t>
            </a:r>
            <a:r>
              <a:rPr lang="tr-TR" dirty="0" err="1" smtClean="0"/>
              <a:t>sn</a:t>
            </a:r>
            <a:r>
              <a:rPr lang="tr-TR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38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 1. KORONER ARTER HASTALIKLARI VE CERRAHİ TEDAVİSİ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Koroner arter hastalığında cerrahi klinik </a:t>
            </a:r>
            <a:r>
              <a:rPr lang="tr-TR" dirty="0" err="1" smtClean="0"/>
              <a:t>endikasyonlar</a:t>
            </a:r>
            <a:r>
              <a:rPr lang="tr-TR" dirty="0" smtClean="0"/>
              <a:t>:</a:t>
            </a:r>
          </a:p>
          <a:p>
            <a:r>
              <a:rPr lang="tr-TR" dirty="0" smtClean="0"/>
              <a:t>1. Kronik </a:t>
            </a:r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endParaRPr lang="tr-TR" dirty="0" smtClean="0"/>
          </a:p>
          <a:p>
            <a:r>
              <a:rPr lang="tr-TR" dirty="0" smtClean="0"/>
              <a:t>2. </a:t>
            </a:r>
            <a:r>
              <a:rPr lang="tr-TR" dirty="0" err="1" smtClean="0"/>
              <a:t>Anstabil</a:t>
            </a:r>
            <a:r>
              <a:rPr lang="tr-TR" dirty="0" smtClean="0"/>
              <a:t> </a:t>
            </a:r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endParaRPr lang="tr-TR" dirty="0" smtClean="0"/>
          </a:p>
          <a:p>
            <a:r>
              <a:rPr lang="tr-TR" dirty="0" smtClean="0"/>
              <a:t>3. Akut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İnfarktüsüne</a:t>
            </a:r>
            <a:r>
              <a:rPr lang="tr-TR" dirty="0" smtClean="0"/>
              <a:t> bağlı mekanik komplikasyonlar (post-MI serbest duvar </a:t>
            </a:r>
            <a:r>
              <a:rPr lang="tr-TR" dirty="0" err="1" smtClean="0"/>
              <a:t>rüptürü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kardiyojenik</a:t>
            </a:r>
            <a:r>
              <a:rPr lang="tr-TR" dirty="0" smtClean="0"/>
              <a:t> şok)</a:t>
            </a:r>
          </a:p>
          <a:p>
            <a:r>
              <a:rPr lang="tr-TR" dirty="0" smtClean="0"/>
              <a:t>4. Başarısız </a:t>
            </a:r>
            <a:r>
              <a:rPr lang="tr-TR" dirty="0" err="1" smtClean="0"/>
              <a:t>intrakoroner</a:t>
            </a:r>
            <a:r>
              <a:rPr lang="tr-TR" dirty="0" smtClean="0"/>
              <a:t> girişim (PTCA/</a:t>
            </a:r>
            <a:r>
              <a:rPr lang="tr-TR" dirty="0" err="1" smtClean="0"/>
              <a:t>Stent</a:t>
            </a:r>
            <a:r>
              <a:rPr lang="tr-TR" dirty="0" smtClean="0"/>
              <a:t>)</a:t>
            </a:r>
          </a:p>
          <a:p>
            <a:r>
              <a:rPr lang="tr-TR" dirty="0" smtClean="0"/>
              <a:t>5. Hayatı tehdit eden </a:t>
            </a:r>
            <a:r>
              <a:rPr lang="tr-TR" dirty="0" err="1" smtClean="0"/>
              <a:t>Ventriküler</a:t>
            </a:r>
            <a:r>
              <a:rPr lang="tr-TR" dirty="0" smtClean="0"/>
              <a:t> aritmiler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32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Anjina</a:t>
            </a:r>
            <a:r>
              <a:rPr lang="tr-TR" b="1" dirty="0" smtClean="0"/>
              <a:t> </a:t>
            </a:r>
            <a:r>
              <a:rPr lang="tr-TR" b="1" dirty="0" err="1" smtClean="0"/>
              <a:t>pektoris</a:t>
            </a:r>
            <a:r>
              <a:rPr lang="tr-TR" b="1" dirty="0" smtClean="0"/>
              <a:t> (göğüs ağrısı)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71" y="1825625"/>
            <a:ext cx="8314658" cy="4351338"/>
          </a:xfrm>
        </p:spPr>
      </p:pic>
    </p:spTree>
    <p:extLst>
      <p:ext uri="{BB962C8B-B14F-4D97-AF65-F5344CB8AC3E}">
        <p14:creationId xmlns:p14="http://schemas.microsoft.com/office/powerpoint/2010/main" val="300071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3402</Words>
  <Application>Microsoft Office PowerPoint</Application>
  <PresentationFormat>Geniş ekran</PresentationFormat>
  <Paragraphs>383</Paragraphs>
  <Slides>75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 Teması</vt:lpstr>
      <vt:lpstr>KÜÇÜK STAJLAR KALP DAMAR CERRAHİSİ</vt:lpstr>
      <vt:lpstr>BÖLÜM 1. KORONER ARTER HASTALIKLARI VE CERRAHİ TEDAVİSİ</vt:lpstr>
      <vt:lpstr>Koroner Anatomi</vt:lpstr>
      <vt:lpstr>BÖLÜM 1. KORONER ARTER HASTALIKLARI VE CERRAHİ TEDAVİSİ</vt:lpstr>
      <vt:lpstr>Koroner arter darlığı ve Miyokard İskemisi</vt:lpstr>
      <vt:lpstr>BÖLÜM 1. KORONER ARTER HASTALIKLARI VE CERRAHİ TEDAVİSİ</vt:lpstr>
      <vt:lpstr>KORONER ARTER HASTALIKLARI VE CERRAHİ TEDAVİSİ</vt:lpstr>
      <vt:lpstr>BÖLÜM 1. KORONER ARTER HASTALIKLARI VE CERRAHİ TEDAVİSİ</vt:lpstr>
      <vt:lpstr>Anjina pektoris (göğüs ağrısı)</vt:lpstr>
      <vt:lpstr>BÖLÜM 1. KORONER ARTER HASTALIKLARI VE CERRAHİ TEDAVİSİ</vt:lpstr>
      <vt:lpstr>BÖLÜM 1. KORONER ARTER HASTALIKLARI VE CERRAHİ TEDAVİSİ</vt:lpstr>
      <vt:lpstr>İskemik kardiyomiyopati</vt:lpstr>
      <vt:lpstr>BÖLÜM 1. KORONER ARTER HASTALIKLARI VE CERRAHİ TEDAVİSİ</vt:lpstr>
      <vt:lpstr>Koroner Arter Baypas Greftleme (CABG)</vt:lpstr>
      <vt:lpstr>BÖLÜM 2. AORT KAPAK HASTALIKLARI VE CERRAHİ TEDAVİSİ</vt:lpstr>
      <vt:lpstr>Aort Kapak Darlığı (stenozu)</vt:lpstr>
      <vt:lpstr>Sol ventrikül konsantrik hipertrofisi</vt:lpstr>
      <vt:lpstr>BÖLÜM 2. AORT KAPAK HASTALIKLARI VE CERRAHİ TEDAVİSİ</vt:lpstr>
      <vt:lpstr>Senkop</vt:lpstr>
      <vt:lpstr>Ventriküler fibrilasyon (VF)</vt:lpstr>
      <vt:lpstr>BÖLÜM 2. AORT KAPAK HASTALIKLARI VE CERRAHİ TEDAVİSİ</vt:lpstr>
      <vt:lpstr>Aort kapak replasmanı (AVR)</vt:lpstr>
      <vt:lpstr>Aort kapak replasmanı (BİYOLOJİK VEYA MEKANİK PROTEZ KAPAK)</vt:lpstr>
      <vt:lpstr>BÖLÜM 2. AORT KAPAK HASTALIKLARI VE CERRAHİ TEDAVİSİ</vt:lpstr>
      <vt:lpstr>Aort yetmezliği (AY) </vt:lpstr>
      <vt:lpstr>BÖLÜM 2. AORT KAPAK HASTALIKLARI VE CERRAHİ TEDAVİSİ</vt:lpstr>
      <vt:lpstr>BÖLÜM 2. AORT KAPAK HASTALIKLARI VE CERRAHİ TEDAVİSİ</vt:lpstr>
      <vt:lpstr>Marfan sendromu</vt:lpstr>
      <vt:lpstr>Aort anevrizması / Aort yetmezliği</vt:lpstr>
      <vt:lpstr>BÖLÜM 2. AORT KAPAK HASTALIKLARI VE CERRAHİ TEDAVİSİ</vt:lpstr>
      <vt:lpstr>BÖLÜM 2. AORT KAPAK HASTALIKLARI VE CERRAHİ TEDAVİSİ</vt:lpstr>
      <vt:lpstr>BÖLÜM 3. MİTRAL KAPAK HASTALIKLARI VE CERRAHİ TEDAVİSİ</vt:lpstr>
      <vt:lpstr>Sol atriyal miksoma</vt:lpstr>
      <vt:lpstr>Mitral darlığı (stenoz)</vt:lpstr>
      <vt:lpstr>Mitral stenoz</vt:lpstr>
      <vt:lpstr>BÖLÜM 3. MİTRAL KAPAK HASTALIKLARI VE CERRAHİ TEDAVİSİ</vt:lpstr>
      <vt:lpstr>New York Heart Association sınıflaması</vt:lpstr>
      <vt:lpstr>BÖLÜM 3. MİTRAL KAPAK HASTALIKLARI VE CERRAHİ TEDAVİSİ</vt:lpstr>
      <vt:lpstr>BÖLÜM 3. MİTRAL KAPAK HASTALIKLARI VE CERRAHİ TEDAVİSİ</vt:lpstr>
      <vt:lpstr>BÖLÜM 3. MİTRAL KAPAK HASTALIKLARI VE CERRAHİ TEDAVİSİ</vt:lpstr>
      <vt:lpstr>Akut MI cerrahi tedavi gerektiren komplikasyonları</vt:lpstr>
      <vt:lpstr>Prostetik kalp kapakları</vt:lpstr>
      <vt:lpstr>Mekanik kapaklara ait sorunlar</vt:lpstr>
      <vt:lpstr>Biyoprotez ile kapak raplasmanı endikasyonları</vt:lpstr>
      <vt:lpstr>Aort hastalıkları</vt:lpstr>
      <vt:lpstr>Aort hastalıkları- Aort anevrizması</vt:lpstr>
      <vt:lpstr>Aort hastalıkları- Aort anevrizması</vt:lpstr>
      <vt:lpstr>Aort hastalıkları- Abdominal Aort Anevrizması (AAA)</vt:lpstr>
      <vt:lpstr>Aort hastalıkları- Torako-Abdominal Aort Anevrizması (TAAA)</vt:lpstr>
      <vt:lpstr>İliyak arter anevrizması</vt:lpstr>
      <vt:lpstr>Femoral/popliteal arter anevrizması</vt:lpstr>
      <vt:lpstr>Visseral arter anevrizmaları</vt:lpstr>
      <vt:lpstr>MİKOTİK ANEVRİZMALAR</vt:lpstr>
      <vt:lpstr>PERİFERİK ARTER HASTALIĞI</vt:lpstr>
      <vt:lpstr>PERİFERİK ARTER HASTALIĞI</vt:lpstr>
      <vt:lpstr>PERİFERİK ARTER HASTALIĞI</vt:lpstr>
      <vt:lpstr>PERİFERİK ARTER HASTALIĞI (PAH)</vt:lpstr>
      <vt:lpstr>PERİFERİK ARTER HASTALIĞI (PAH)</vt:lpstr>
      <vt:lpstr>Venöz sistem hastalıkları</vt:lpstr>
      <vt:lpstr>Venöz sistem hastalıkları- DERİN VEN TROMBOZU</vt:lpstr>
      <vt:lpstr>Venöz sistem hastalıkları- DERİN VEN TROMBOZU</vt:lpstr>
      <vt:lpstr>Venöz sistem hastalıkları- DERİN VEN TROMBOZU</vt:lpstr>
      <vt:lpstr>Venöz sistem hastalıkları- DERİN VEN TROMBOZU</vt:lpstr>
      <vt:lpstr>Venöz sistem hastalıkları- PULMONER TROMBOEMBOLİ</vt:lpstr>
      <vt:lpstr>Venöz sistem hastalıkları- Varis/Kronik Venöz yetmezlik</vt:lpstr>
      <vt:lpstr> VAZOSPASTİK HASTALIKLAR- Raynaud fenomeni </vt:lpstr>
      <vt:lpstr> VAZOSPASTİK HASTALIKLAR- Raynaud fenomeni </vt:lpstr>
      <vt:lpstr>Buerger hastalığı (Tromboanjitis obliterans)</vt:lpstr>
      <vt:lpstr>Buerger hastalığı (Tromboanjitis obliterans)</vt:lpstr>
      <vt:lpstr>LİVEDO RETİKÜLARİS</vt:lpstr>
      <vt:lpstr>DONMA</vt:lpstr>
      <vt:lpstr>DONMA</vt:lpstr>
      <vt:lpstr>Karotid arter stenozu</vt:lpstr>
      <vt:lpstr>Torasik Outlet Sendromu</vt:lpstr>
      <vt:lpstr>Torasik Outlet Sendromu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 DAMAR CERRAHİSİ KÜÇÜK STAJLAR</dc:title>
  <dc:creator>Sony</dc:creator>
  <cp:lastModifiedBy>İhsan Alur</cp:lastModifiedBy>
  <cp:revision>215</cp:revision>
  <dcterms:created xsi:type="dcterms:W3CDTF">2022-03-11T15:43:40Z</dcterms:created>
  <dcterms:modified xsi:type="dcterms:W3CDTF">2022-09-24T10:46:30Z</dcterms:modified>
</cp:coreProperties>
</file>