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09DCB-2DAF-4DD5-A056-F249C6E4EFFB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80C4B-714D-40AD-B988-F9B97154CC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Dear</a:t>
            </a:r>
            <a:r>
              <a:rPr lang="tr-TR" dirty="0" smtClean="0"/>
              <a:t> </a:t>
            </a:r>
            <a:r>
              <a:rPr lang="tr-TR" dirty="0" err="1" smtClean="0"/>
              <a:t>Guests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welcome</a:t>
            </a:r>
            <a:r>
              <a:rPr lang="tr-TR" baseline="0" dirty="0" smtClean="0"/>
              <a:t>. I </a:t>
            </a:r>
            <a:r>
              <a:rPr lang="tr-TR" baseline="0" dirty="0" err="1" smtClean="0"/>
              <a:t>will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present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case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that</a:t>
            </a:r>
            <a:r>
              <a:rPr lang="tr-TR" baseline="0" dirty="0" smtClean="0"/>
              <a:t> </a:t>
            </a:r>
            <a:r>
              <a:rPr lang="tr-TR" baseline="0" dirty="0" err="1" smtClean="0"/>
              <a:t>we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have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operated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before</a:t>
            </a:r>
            <a:r>
              <a:rPr lang="tr-TR" baseline="0" dirty="0" smtClean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80C4B-714D-40AD-B988-F9B97154CCE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10.03.2016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/11300423" TargetMode="External"/><Relationship Id="rId3" Type="http://schemas.openxmlformats.org/officeDocument/2006/relationships/hyperlink" Target="http://www.ncbi.nlm.nih.gov/pubmed/?term=Stanley%20AW%20Jr%5bAuthor%5d&amp;cauthor=true&amp;cauthor_uid=11300423" TargetMode="External"/><Relationship Id="rId7" Type="http://schemas.openxmlformats.org/officeDocument/2006/relationships/hyperlink" Target="http://www.ncbi.nlm.nih.gov/pubmed/?term=Blackstone%20EH%5bAuthor%5d&amp;cauthor=true&amp;cauthor_uid=11300423" TargetMode="External"/><Relationship Id="rId2" Type="http://schemas.openxmlformats.org/officeDocument/2006/relationships/hyperlink" Target="http://www.ncbi.nlm.nih.gov/pubmed/?term=Athanasuleas%20CL%5bAuthor%5d&amp;cauthor=true&amp;cauthor_uid=113004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/?term=DiDonato%20M%5bAuthor%5d&amp;cauthor=true&amp;cauthor_uid=11300423" TargetMode="External"/><Relationship Id="rId5" Type="http://schemas.openxmlformats.org/officeDocument/2006/relationships/hyperlink" Target="http://www.ncbi.nlm.nih.gov/pubmed/?term=Dor%20V%5bAuthor%5d&amp;cauthor=true&amp;cauthor_uid=11300423" TargetMode="External"/><Relationship Id="rId4" Type="http://schemas.openxmlformats.org/officeDocument/2006/relationships/hyperlink" Target="http://www.ncbi.nlm.nih.gov/pubmed/?term=Buckberg%20GD%5bAuthor%5d&amp;cauthor=true&amp;cauthor_uid=1130042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/?term=Akinci%20E%5bAuthor%5d&amp;cauthor=true&amp;cauthor_uid=20059612" TargetMode="External"/><Relationship Id="rId3" Type="http://schemas.openxmlformats.org/officeDocument/2006/relationships/hyperlink" Target="http://www.ncbi.nlm.nih.gov/pubmed/?term=Polat%20A%5bAuthor%5d&amp;cauthor=true&amp;cauthor_uid=20059612" TargetMode="External"/><Relationship Id="rId7" Type="http://schemas.openxmlformats.org/officeDocument/2006/relationships/hyperlink" Target="http://www.ncbi.nlm.nih.gov/pubmed/?term=Cenal%20AR%5bAuthor%5d&amp;cauthor=true&amp;cauthor_uid=20059612" TargetMode="External"/><Relationship Id="rId2" Type="http://schemas.openxmlformats.org/officeDocument/2006/relationships/hyperlink" Target="http://www.ncbi.nlm.nih.gov/pubmed/?term=Tek%C3%BCmit%20H%5bAuthor%5d&amp;cauthor=true&amp;cauthor_uid=200596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/?term=Tataro%C4%9Flu%20C%5bAuthor%5d&amp;cauthor=true&amp;cauthor_uid=20059612" TargetMode="External"/><Relationship Id="rId5" Type="http://schemas.openxmlformats.org/officeDocument/2006/relationships/hyperlink" Target="http://www.ncbi.nlm.nih.gov/pubmed/?term=Uzun%20K%5bAuthor%5d&amp;cauthor=true&amp;cauthor_uid=20059612" TargetMode="External"/><Relationship Id="rId4" Type="http://schemas.openxmlformats.org/officeDocument/2006/relationships/hyperlink" Target="http://www.ncbi.nlm.nih.gov/pubmed/?term=Uyar%20I%5bAuthor%5d&amp;cauthor=true&amp;cauthor_uid=20059612" TargetMode="External"/><Relationship Id="rId9" Type="http://schemas.openxmlformats.org/officeDocument/2006/relationships/hyperlink" Target="http://www.ncbi.nlm.nih.gov/pubmed/2005961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12</a:t>
            </a:r>
            <a:r>
              <a:rPr lang="en-US" sz="2000" b="1" baseline="30000" smtClean="0">
                <a:solidFill>
                  <a:schemeClr val="tx1"/>
                </a:solidFill>
              </a:rPr>
              <a:t>th</a:t>
            </a:r>
            <a:r>
              <a:rPr lang="en-US" sz="2000" b="1" smtClean="0">
                <a:solidFill>
                  <a:schemeClr val="tx1"/>
                </a:solidFill>
              </a:rPr>
              <a:t> International Congress of Update in Cardiology and Cardiovascular Surgery</a:t>
            </a:r>
            <a:r>
              <a:rPr lang="en-US" sz="2000" smtClean="0">
                <a:solidFill>
                  <a:schemeClr val="tx1"/>
                </a:solidFill>
              </a:rPr>
              <a:t/>
            </a:r>
            <a:br>
              <a:rPr lang="en-US" sz="2000" smtClean="0">
                <a:solidFill>
                  <a:schemeClr val="tx1"/>
                </a:solidFill>
              </a:rPr>
            </a:br>
            <a:r>
              <a:rPr lang="en-US" sz="2000" smtClean="0">
                <a:solidFill>
                  <a:schemeClr val="tx1"/>
                </a:solidFill>
              </a:rPr>
              <a:t>March, 10 - 13, 2016 / Sueno Belek Convention Center, Antalya - Turkey </a:t>
            </a:r>
            <a:r>
              <a:rPr lang="tr-TR" sz="2000" dirty="0" smtClean="0">
                <a:solidFill>
                  <a:schemeClr val="tx1"/>
                </a:solidFill>
              </a:rPr>
              <a:t/>
            </a:r>
            <a:br>
              <a:rPr lang="tr-TR" sz="2000" dirty="0" smtClean="0">
                <a:solidFill>
                  <a:schemeClr val="tx1"/>
                </a:solidFill>
              </a:rPr>
            </a:br>
            <a:r>
              <a:rPr lang="tr-TR" sz="2000" dirty="0" smtClean="0">
                <a:solidFill>
                  <a:schemeClr val="tx1"/>
                </a:solidFill>
              </a:rPr>
              <a:t/>
            </a:r>
            <a:br>
              <a:rPr lang="tr-TR" sz="2000" dirty="0" smtClean="0">
                <a:solidFill>
                  <a:schemeClr val="tx1"/>
                </a:solidFill>
              </a:rPr>
            </a:b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en-US" b="1" smtClean="0">
                <a:solidFill>
                  <a:srgbClr val="FF0000"/>
                </a:solidFill>
              </a:rPr>
              <a:t>An extensive calcified left</a:t>
            </a:r>
            <a:r>
              <a:rPr lang="tr-TR" b="1" dirty="0" smtClean="0">
                <a:solidFill>
                  <a:srgbClr val="FF0000"/>
                </a:solidFill>
              </a:rPr>
              <a:t>  </a:t>
            </a:r>
            <a:r>
              <a:rPr lang="en-US" b="1" smtClean="0">
                <a:solidFill>
                  <a:srgbClr val="FF0000"/>
                </a:solidFill>
              </a:rPr>
              <a:t>ventricular aneurysm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 rot="10800000" flipV="1">
            <a:off x="539552" y="4077072"/>
            <a:ext cx="8280920" cy="2232248"/>
          </a:xfrm>
        </p:spPr>
        <p:txBody>
          <a:bodyPr numCol="1">
            <a:noAutofit/>
          </a:bodyPr>
          <a:lstStyle/>
          <a:p>
            <a:pPr algn="ctr"/>
            <a:r>
              <a:rPr lang="tr-TR" sz="2000" b="1" u="sng" dirty="0" smtClean="0">
                <a:solidFill>
                  <a:srgbClr val="FFFF00"/>
                </a:solidFill>
              </a:rPr>
              <a:t>İhsan </a:t>
            </a:r>
            <a:r>
              <a:rPr lang="tr-TR" sz="2000" b="1" u="sng" dirty="0" err="1" smtClean="0">
                <a:solidFill>
                  <a:srgbClr val="FFFF00"/>
                </a:solidFill>
              </a:rPr>
              <a:t>Alur</a:t>
            </a:r>
            <a:r>
              <a:rPr lang="tr-TR" sz="2000" b="1" dirty="0" smtClean="0">
                <a:solidFill>
                  <a:srgbClr val="FFFF00"/>
                </a:solidFill>
              </a:rPr>
              <a:t>, Tevfik Güneş, Gökhan Yiğit </a:t>
            </a:r>
            <a:r>
              <a:rPr lang="tr-TR" sz="2000" b="1" dirty="0" err="1" smtClean="0">
                <a:solidFill>
                  <a:srgbClr val="FFFF00"/>
                </a:solidFill>
              </a:rPr>
              <a:t>Tanrısever</a:t>
            </a:r>
            <a:r>
              <a:rPr lang="tr-TR" sz="2000" b="1" dirty="0" smtClean="0">
                <a:solidFill>
                  <a:srgbClr val="FFFF00"/>
                </a:solidFill>
              </a:rPr>
              <a:t>, Bilgin </a:t>
            </a:r>
            <a:r>
              <a:rPr lang="tr-TR" sz="2000" b="1" dirty="0" err="1" smtClean="0">
                <a:solidFill>
                  <a:srgbClr val="FFFF00"/>
                </a:solidFill>
              </a:rPr>
              <a:t>Emrecan</a:t>
            </a:r>
            <a:endParaRPr lang="tr-TR" sz="2000" b="1" dirty="0" smtClean="0">
              <a:solidFill>
                <a:srgbClr val="FFFF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/>
            </a:r>
            <a:br>
              <a:rPr lang="tr-TR" sz="2000" b="1" dirty="0" smtClean="0">
                <a:solidFill>
                  <a:srgbClr val="FFFF00"/>
                </a:solidFill>
              </a:rPr>
            </a:br>
            <a:r>
              <a:rPr lang="tr-TR" sz="2000" b="1" dirty="0" err="1" smtClean="0">
                <a:solidFill>
                  <a:srgbClr val="FFFF00"/>
                </a:solidFill>
              </a:rPr>
              <a:t>Department</a:t>
            </a:r>
            <a:r>
              <a:rPr lang="tr-TR" sz="2000" b="1" dirty="0" smtClean="0">
                <a:solidFill>
                  <a:srgbClr val="FFFF00"/>
                </a:solidFill>
              </a:rPr>
              <a:t> of </a:t>
            </a:r>
            <a:r>
              <a:rPr lang="tr-TR" sz="2000" b="1" dirty="0" err="1" smtClean="0">
                <a:solidFill>
                  <a:srgbClr val="FFFF00"/>
                </a:solidFill>
              </a:rPr>
              <a:t>Cardiovascular</a:t>
            </a:r>
            <a:r>
              <a:rPr lang="tr-TR" sz="2000" b="1" dirty="0" smtClean="0">
                <a:solidFill>
                  <a:srgbClr val="FFFF00"/>
                </a:solidFill>
              </a:rPr>
              <a:t> </a:t>
            </a:r>
            <a:r>
              <a:rPr lang="tr-TR" sz="2000" b="1" dirty="0" err="1" smtClean="0">
                <a:solidFill>
                  <a:srgbClr val="FFFF00"/>
                </a:solidFill>
              </a:rPr>
              <a:t>Surgery</a:t>
            </a:r>
            <a:r>
              <a:rPr lang="tr-TR" sz="2000" b="1" dirty="0" smtClean="0">
                <a:solidFill>
                  <a:srgbClr val="FFFF00"/>
                </a:solidFill>
              </a:rPr>
              <a:t>, Pamukkale </a:t>
            </a:r>
            <a:r>
              <a:rPr lang="tr-TR" sz="2000" b="1" dirty="0" err="1" smtClean="0">
                <a:solidFill>
                  <a:srgbClr val="FFFF00"/>
                </a:solidFill>
              </a:rPr>
              <a:t>University</a:t>
            </a:r>
            <a:r>
              <a:rPr lang="tr-TR" sz="2000" b="1" dirty="0" smtClean="0">
                <a:solidFill>
                  <a:srgbClr val="FFFF00"/>
                </a:solidFill>
              </a:rPr>
              <a:t>,</a:t>
            </a:r>
          </a:p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Denizli, </a:t>
            </a:r>
            <a:r>
              <a:rPr lang="tr-TR" sz="2000" b="1" dirty="0" err="1" smtClean="0">
                <a:solidFill>
                  <a:srgbClr val="FFFF00"/>
                </a:solidFill>
              </a:rPr>
              <a:t>Turkey</a:t>
            </a:r>
            <a:r>
              <a:rPr lang="tr-TR" sz="2000" b="1" dirty="0" smtClean="0">
                <a:solidFill>
                  <a:srgbClr val="FFFF00"/>
                </a:solidFill>
              </a:rPr>
              <a:t> </a:t>
            </a:r>
            <a:br>
              <a:rPr lang="tr-TR" sz="2000" b="1" dirty="0" smtClean="0">
                <a:solidFill>
                  <a:srgbClr val="FFFF00"/>
                </a:solidFill>
              </a:rPr>
            </a:br>
            <a:r>
              <a:rPr lang="tr-TR" sz="2000" dirty="0" smtClean="0">
                <a:solidFill>
                  <a:srgbClr val="002060"/>
                </a:solidFill>
              </a:rPr>
              <a:t/>
            </a:r>
            <a:br>
              <a:rPr lang="tr-TR" sz="2000" dirty="0" smtClean="0">
                <a:solidFill>
                  <a:srgbClr val="002060"/>
                </a:solidFill>
              </a:rPr>
            </a:br>
            <a:endParaRPr lang="tr-T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Discussion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Methods used for the surgical treatment of an LVA include</a:t>
            </a:r>
            <a:r>
              <a:rPr lang="tr-TR" sz="28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tr-TR" sz="5100" dirty="0" smtClean="0">
                <a:solidFill>
                  <a:srgbClr val="FFFF00"/>
                </a:solidFill>
              </a:rPr>
              <a:t>1.</a:t>
            </a:r>
            <a:r>
              <a:rPr lang="en-US" sz="5100" smtClean="0">
                <a:solidFill>
                  <a:srgbClr val="FFFF00"/>
                </a:solidFill>
              </a:rPr>
              <a:t> plication, </a:t>
            </a:r>
            <a:endParaRPr lang="tr-TR" sz="5100" dirty="0" smtClean="0">
              <a:solidFill>
                <a:srgbClr val="FFFF00"/>
              </a:solidFill>
            </a:endParaRPr>
          </a:p>
          <a:p>
            <a:r>
              <a:rPr lang="tr-TR" sz="5100" dirty="0" smtClean="0">
                <a:solidFill>
                  <a:srgbClr val="FFFF00"/>
                </a:solidFill>
              </a:rPr>
              <a:t>2. </a:t>
            </a:r>
            <a:r>
              <a:rPr lang="en-US" sz="5100" smtClean="0">
                <a:solidFill>
                  <a:srgbClr val="FFFF00"/>
                </a:solidFill>
              </a:rPr>
              <a:t>linear suture repair, </a:t>
            </a:r>
            <a:endParaRPr lang="tr-TR" sz="5100" dirty="0" smtClean="0">
              <a:solidFill>
                <a:srgbClr val="FFFF00"/>
              </a:solidFill>
            </a:endParaRPr>
          </a:p>
          <a:p>
            <a:r>
              <a:rPr lang="tr-TR" sz="5100" dirty="0" smtClean="0">
                <a:solidFill>
                  <a:srgbClr val="FFFF00"/>
                </a:solidFill>
              </a:rPr>
              <a:t>3. </a:t>
            </a:r>
            <a:r>
              <a:rPr lang="en-US" sz="5100" smtClean="0">
                <a:solidFill>
                  <a:srgbClr val="FFFF00"/>
                </a:solidFill>
              </a:rPr>
              <a:t>placement of a circular patch, and </a:t>
            </a:r>
            <a:endParaRPr lang="tr-TR" sz="5100" dirty="0" smtClean="0">
              <a:solidFill>
                <a:srgbClr val="FFFF00"/>
              </a:solidFill>
            </a:endParaRPr>
          </a:p>
          <a:p>
            <a:r>
              <a:rPr lang="tr-TR" sz="5100" dirty="0" smtClean="0">
                <a:solidFill>
                  <a:srgbClr val="FFFF00"/>
                </a:solidFill>
              </a:rPr>
              <a:t>4. </a:t>
            </a:r>
            <a:r>
              <a:rPr lang="en-US" sz="5100" smtClean="0">
                <a:solidFill>
                  <a:srgbClr val="FFFF00"/>
                </a:solidFill>
              </a:rPr>
              <a:t>the Dor procedure</a:t>
            </a:r>
            <a:r>
              <a:rPr lang="en-US" sz="5100" smtClean="0">
                <a:solidFill>
                  <a:srgbClr val="FFFF00"/>
                </a:solidFill>
              </a:rPr>
              <a:t>.</a:t>
            </a:r>
            <a:endParaRPr lang="tr-TR" sz="5100" baseline="30000" dirty="0" smtClean="0">
              <a:solidFill>
                <a:srgbClr val="FFFF00"/>
              </a:solidFill>
            </a:endParaRPr>
          </a:p>
          <a:p>
            <a:r>
              <a:rPr lang="tr-TR" sz="5100" dirty="0" smtClean="0">
                <a:solidFill>
                  <a:srgbClr val="FFFF00"/>
                </a:solidFill>
              </a:rPr>
              <a:t>5. </a:t>
            </a:r>
            <a:r>
              <a:rPr lang="en-US" sz="5100" smtClean="0">
                <a:solidFill>
                  <a:srgbClr val="FFFF00"/>
                </a:solidFill>
              </a:rPr>
              <a:t>The surgical anterior ventricular restoration (SAVER) </a:t>
            </a:r>
            <a:r>
              <a:rPr lang="en-US" sz="5100" smtClean="0">
                <a:solidFill>
                  <a:srgbClr val="FFFF00"/>
                </a:solidFill>
              </a:rPr>
              <a:t>technique</a:t>
            </a:r>
            <a:r>
              <a:rPr lang="tr-TR" sz="5100" dirty="0" smtClean="0">
                <a:solidFill>
                  <a:srgbClr val="FFFF00"/>
                </a:solidFill>
              </a:rPr>
              <a:t>. </a:t>
            </a:r>
            <a:r>
              <a:rPr lang="en-US" sz="5100" baseline="30000" smtClean="0">
                <a:solidFill>
                  <a:srgbClr val="FFFF00"/>
                </a:solidFill>
              </a:rPr>
              <a:t>[1,</a:t>
            </a:r>
            <a:r>
              <a:rPr lang="tr-TR" sz="5100" baseline="30000" dirty="0" smtClean="0">
                <a:solidFill>
                  <a:srgbClr val="FFFF00"/>
                </a:solidFill>
              </a:rPr>
              <a:t>2,3</a:t>
            </a:r>
            <a:r>
              <a:rPr lang="en-US" sz="5100" baseline="30000" smtClean="0">
                <a:solidFill>
                  <a:srgbClr val="FFFF00"/>
                </a:solidFill>
              </a:rPr>
              <a:t>]</a:t>
            </a:r>
            <a:endParaRPr lang="tr-TR" sz="5100" dirty="0" smtClean="0">
              <a:solidFill>
                <a:srgbClr val="FFFF00"/>
              </a:solidFill>
            </a:endParaRPr>
          </a:p>
          <a:p>
            <a:endParaRPr lang="tr-TR" sz="2800" baseline="30000" dirty="0" smtClean="0"/>
          </a:p>
          <a:p>
            <a:pPr algn="just">
              <a:lnSpc>
                <a:spcPct val="120000"/>
              </a:lnSpc>
            </a:pPr>
            <a:r>
              <a:rPr lang="en-US" sz="1500" b="1" smtClean="0"/>
              <a:t>1. </a:t>
            </a:r>
            <a:r>
              <a:rPr lang="en-US" sz="1500" smtClean="0"/>
              <a:t>Tiryakioğlu O, Tiryakioğlu SK, Özyazıcıoğlu AF. Surgical treatment of left ventricular aneurysms. Turk Gogus Kalp Dama 2009; 17(1):69-72.</a:t>
            </a:r>
            <a:endParaRPr lang="tr-TR" sz="1500" dirty="0" smtClean="0"/>
          </a:p>
          <a:p>
            <a:pPr algn="just">
              <a:lnSpc>
                <a:spcPct val="120000"/>
              </a:lnSpc>
            </a:pPr>
            <a:r>
              <a:rPr lang="tr-TR" sz="1500" b="1" dirty="0" smtClean="0"/>
              <a:t>2</a:t>
            </a:r>
            <a:r>
              <a:rPr lang="en-US" sz="1500" b="1" smtClean="0"/>
              <a:t>. </a:t>
            </a:r>
            <a:r>
              <a:rPr lang="en-US" sz="1500" smtClean="0"/>
              <a:t>Tiryakioğlu O, Kaya U, Tiryakioğlu SK, Vural H, Gücü A, Yavuz Ş et al. Left ventricular aneurysms: long-term echocardiographic results of two types of repair. Turkiye Klinikleri J Cardiovasc Sci 2007; 19(2): 121-127.</a:t>
            </a:r>
            <a:endParaRPr lang="tr-TR" sz="1500" dirty="0" smtClean="0"/>
          </a:p>
          <a:p>
            <a:pPr algn="just">
              <a:lnSpc>
                <a:spcPct val="120000"/>
              </a:lnSpc>
            </a:pPr>
            <a:r>
              <a:rPr lang="tr-TR" sz="1600" b="1" dirty="0" smtClean="0"/>
              <a:t>3</a:t>
            </a:r>
            <a:r>
              <a:rPr lang="en-US" sz="1600" b="1" smtClean="0"/>
              <a:t>.</a:t>
            </a:r>
            <a:r>
              <a:rPr lang="en-US" sz="1600" smtClean="0"/>
              <a:t> </a:t>
            </a:r>
            <a:r>
              <a:rPr lang="en-US" sz="1600" smtClean="0">
                <a:hlinkClick r:id="rId2"/>
              </a:rPr>
              <a:t>Athanasuleas CL</a:t>
            </a:r>
            <a:r>
              <a:rPr lang="en-US" sz="1600" smtClean="0"/>
              <a:t>, </a:t>
            </a:r>
            <a:r>
              <a:rPr lang="en-US" sz="1600" smtClean="0">
                <a:hlinkClick r:id="rId3"/>
              </a:rPr>
              <a:t>Stanley AW Jr</a:t>
            </a:r>
            <a:r>
              <a:rPr lang="en-US" sz="1600" smtClean="0"/>
              <a:t>, </a:t>
            </a:r>
            <a:r>
              <a:rPr lang="en-US" sz="1600" smtClean="0">
                <a:hlinkClick r:id="rId4"/>
              </a:rPr>
              <a:t>Buckberg GD</a:t>
            </a:r>
            <a:r>
              <a:rPr lang="en-US" sz="1600" smtClean="0"/>
              <a:t>, </a:t>
            </a:r>
            <a:r>
              <a:rPr lang="en-US" sz="1600" smtClean="0">
                <a:hlinkClick r:id="rId5"/>
              </a:rPr>
              <a:t>Dor V</a:t>
            </a:r>
            <a:r>
              <a:rPr lang="en-US" sz="1600" smtClean="0"/>
              <a:t>, </a:t>
            </a:r>
            <a:r>
              <a:rPr lang="en-US" sz="1600" smtClean="0">
                <a:hlinkClick r:id="rId6"/>
              </a:rPr>
              <a:t>DiDonato M</a:t>
            </a:r>
            <a:r>
              <a:rPr lang="en-US" sz="1600" smtClean="0"/>
              <a:t>, </a:t>
            </a:r>
            <a:r>
              <a:rPr lang="en-US" sz="1600" smtClean="0">
                <a:hlinkClick r:id="rId7"/>
              </a:rPr>
              <a:t>Blackstone EH</a:t>
            </a:r>
            <a:r>
              <a:rPr lang="en-US" sz="1600" smtClean="0"/>
              <a:t>. Surgical anterior ventricular endocardial restoration (SAVER) in the dilated remodeled ventricle after anterior myocardial infarction. RESTORE group. Reconstructive Endoventricular Surgery, returning Torsion Original Radius Elliptical Shape to the LV. </a:t>
            </a:r>
            <a:r>
              <a:rPr lang="en-US" sz="1600" smtClean="0">
                <a:hlinkClick r:id="rId8" tooltip="Journal of the American College of Cardiology."/>
              </a:rPr>
              <a:t>J Am Coll Cardiol.</a:t>
            </a:r>
            <a:r>
              <a:rPr lang="en-US" sz="1600" smtClean="0"/>
              <a:t> 2001;37(5):1199-209.</a:t>
            </a:r>
            <a:endParaRPr lang="tr-TR" sz="1600" b="1" dirty="0" smtClean="0"/>
          </a:p>
          <a:p>
            <a:endParaRPr lang="tr-TR" sz="1500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Discussion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mtClean="0">
                <a:solidFill>
                  <a:srgbClr val="FFFF00"/>
                </a:solidFill>
              </a:rPr>
              <a:t>The most important feature of an endoventricular circular patch-plasty is that it improves the function of the LV by preserving its geometry. </a:t>
            </a:r>
            <a:endParaRPr lang="tr-TR" dirty="0" smtClean="0">
              <a:solidFill>
                <a:srgbClr val="FFFF00"/>
              </a:solidFill>
            </a:endParaRPr>
          </a:p>
          <a:p>
            <a:pPr algn="just"/>
            <a:endParaRPr lang="tr-TR" dirty="0" smtClean="0">
              <a:solidFill>
                <a:srgbClr val="FFFF00"/>
              </a:solidFill>
            </a:endParaRPr>
          </a:p>
          <a:p>
            <a:pPr algn="just"/>
            <a:r>
              <a:rPr lang="en-US" smtClean="0">
                <a:solidFill>
                  <a:srgbClr val="FFFF00"/>
                </a:solidFill>
              </a:rPr>
              <a:t>The </a:t>
            </a:r>
            <a:r>
              <a:rPr lang="en-US" smtClean="0">
                <a:solidFill>
                  <a:srgbClr val="FFFF00"/>
                </a:solidFill>
              </a:rPr>
              <a:t>main objective of the aneurysmectomy is to reduce the LVEDV and regional wall stress</a:t>
            </a:r>
            <a:r>
              <a:rPr lang="tr-TR" dirty="0" smtClean="0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.</a:t>
            </a:r>
            <a:r>
              <a:rPr lang="en-US" baseline="30000" smtClean="0">
                <a:solidFill>
                  <a:srgbClr val="FFFF00"/>
                </a:solidFill>
              </a:rPr>
              <a:t>[1</a:t>
            </a:r>
            <a:r>
              <a:rPr lang="tr-TR" baseline="30000" dirty="0" smtClean="0">
                <a:solidFill>
                  <a:srgbClr val="FFFF00"/>
                </a:solidFill>
              </a:rPr>
              <a:t>,2,4</a:t>
            </a:r>
            <a:r>
              <a:rPr lang="en-US" baseline="30000" smtClean="0">
                <a:solidFill>
                  <a:srgbClr val="FFFF00"/>
                </a:solidFill>
              </a:rPr>
              <a:t>] </a:t>
            </a:r>
            <a:endParaRPr lang="tr-TR" baseline="30000" dirty="0" smtClean="0">
              <a:solidFill>
                <a:srgbClr val="FFFF00"/>
              </a:solidFill>
            </a:endParaRPr>
          </a:p>
          <a:p>
            <a:pPr algn="just"/>
            <a:endParaRPr lang="tr-TR" baseline="30000" dirty="0" smtClean="0"/>
          </a:p>
          <a:p>
            <a:pPr algn="just">
              <a:buNone/>
            </a:pPr>
            <a:endParaRPr lang="tr-TR" sz="2400" baseline="30000" dirty="0" smtClean="0"/>
          </a:p>
          <a:p>
            <a:pPr algn="just">
              <a:buNone/>
            </a:pPr>
            <a:r>
              <a:rPr lang="en-US" sz="1500" b="1" smtClean="0"/>
              <a:t>1</a:t>
            </a:r>
            <a:r>
              <a:rPr lang="en-US" sz="1500" b="1" smtClean="0"/>
              <a:t>. </a:t>
            </a:r>
            <a:r>
              <a:rPr lang="en-US" sz="1500" smtClean="0"/>
              <a:t>Tiryakioğlu O, Tiryakioğlu SK, Özyazıcıoğlu AF. Surgical treatment of left ventricular aneurysms. Turk Gogus Kalp Dama 2009; 17(1):69-72.</a:t>
            </a:r>
            <a:endParaRPr lang="tr-TR" sz="1500" dirty="0" smtClean="0"/>
          </a:p>
          <a:p>
            <a:pPr algn="just">
              <a:buNone/>
            </a:pPr>
            <a:r>
              <a:rPr lang="tr-TR" sz="1500" b="1" dirty="0" smtClean="0"/>
              <a:t>2</a:t>
            </a:r>
            <a:r>
              <a:rPr lang="en-US" sz="1500" b="1" smtClean="0"/>
              <a:t>. </a:t>
            </a:r>
            <a:r>
              <a:rPr lang="en-US" sz="1500" smtClean="0"/>
              <a:t>Tiryakioğlu O, Kaya U, Tiryakioğlu SK, Vural H, Gücü A, Yavuz Ş et al. Left ventricular aneurysms: long-term echocardiographic results of two types of repair. Turkiye Klinikleri J Cardiovasc Sci 2007; 19(2): 121-127.</a:t>
            </a:r>
            <a:endParaRPr lang="tr-TR" sz="1500" dirty="0" smtClean="0"/>
          </a:p>
          <a:p>
            <a:pPr algn="just">
              <a:buNone/>
            </a:pPr>
            <a:r>
              <a:rPr lang="tr-TR" sz="1500" b="1" dirty="0" smtClean="0"/>
              <a:t>4</a:t>
            </a:r>
            <a:r>
              <a:rPr lang="en-US" sz="1500" b="1" smtClean="0"/>
              <a:t>. </a:t>
            </a:r>
            <a:r>
              <a:rPr lang="en-US" sz="1500" smtClean="0">
                <a:hlinkClick r:id="rId2"/>
              </a:rPr>
              <a:t>Tekümit H</a:t>
            </a:r>
            <a:r>
              <a:rPr lang="en-US" sz="1500" smtClean="0"/>
              <a:t>, </a:t>
            </a:r>
            <a:r>
              <a:rPr lang="en-US" sz="1500" smtClean="0">
                <a:hlinkClick r:id="rId3"/>
              </a:rPr>
              <a:t>Polat A</a:t>
            </a:r>
            <a:r>
              <a:rPr lang="en-US" sz="1500" smtClean="0"/>
              <a:t>, </a:t>
            </a:r>
            <a:r>
              <a:rPr lang="en-US" sz="1500" smtClean="0">
                <a:hlinkClick r:id="rId4"/>
              </a:rPr>
              <a:t>Uyar I</a:t>
            </a:r>
            <a:r>
              <a:rPr lang="en-US" sz="1500" smtClean="0"/>
              <a:t>, </a:t>
            </a:r>
            <a:r>
              <a:rPr lang="en-US" sz="1500" smtClean="0">
                <a:hlinkClick r:id="rId5"/>
              </a:rPr>
              <a:t>Uzun K</a:t>
            </a:r>
            <a:r>
              <a:rPr lang="en-US" sz="1500" smtClean="0"/>
              <a:t>, </a:t>
            </a:r>
            <a:r>
              <a:rPr lang="en-US" sz="1500" smtClean="0">
                <a:hlinkClick r:id="rId6"/>
              </a:rPr>
              <a:t>Tataroğlu C</a:t>
            </a:r>
            <a:r>
              <a:rPr lang="en-US" sz="1500" smtClean="0"/>
              <a:t>, </a:t>
            </a:r>
            <a:r>
              <a:rPr lang="en-US" sz="1500" smtClean="0">
                <a:hlinkClick r:id="rId7"/>
              </a:rPr>
              <a:t>Cenal AR</a:t>
            </a:r>
            <a:r>
              <a:rPr lang="en-US" sz="1500" smtClean="0"/>
              <a:t>, </a:t>
            </a:r>
            <a:r>
              <a:rPr lang="en-US" sz="1500" smtClean="0">
                <a:hlinkClick r:id="rId8"/>
              </a:rPr>
              <a:t>et</a:t>
            </a:r>
            <a:r>
              <a:rPr lang="en-US" sz="1500" smtClean="0"/>
              <a:t> al. Left ventricular aneurysm using the Dor technique: mid-term results. </a:t>
            </a:r>
            <a:r>
              <a:rPr lang="en-US" sz="1500" smtClean="0">
                <a:hlinkClick r:id="rId9" tooltip="Journal of cardiac surgery."/>
              </a:rPr>
              <a:t>J Card Surg.</a:t>
            </a:r>
            <a:r>
              <a:rPr lang="en-US" sz="1500" smtClean="0"/>
              <a:t> 2010;25(2):147-52.     </a:t>
            </a:r>
            <a:endParaRPr lang="tr-TR" sz="1500" dirty="0" smtClean="0"/>
          </a:p>
          <a:p>
            <a:endParaRPr lang="tr-TR" sz="12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Treatment is surgical for symptomatic or asymptomatic LVAs larger than 5 cm, particularly if there is comorbid CAD.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smtClean="0"/>
              <a:t>The Dor procedure (endoventricular patch technique) is a suitable method for treating CLVA.</a:t>
            </a:r>
            <a:endParaRPr lang="tr-TR" dirty="0" smtClean="0"/>
          </a:p>
          <a:p>
            <a:pPr algn="just"/>
            <a:endParaRPr lang="tr-TR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9600" dirty="0" err="1" smtClean="0"/>
              <a:t>Thank</a:t>
            </a:r>
            <a:r>
              <a:rPr lang="tr-TR" sz="9600" dirty="0" smtClean="0"/>
              <a:t> </a:t>
            </a:r>
            <a:r>
              <a:rPr lang="tr-TR" sz="9600" dirty="0" err="1" smtClean="0"/>
              <a:t>for</a:t>
            </a:r>
            <a:r>
              <a:rPr lang="tr-TR" sz="9600" dirty="0" smtClean="0"/>
              <a:t> </a:t>
            </a:r>
            <a:r>
              <a:rPr lang="tr-TR" sz="9600" dirty="0" err="1" smtClean="0"/>
              <a:t>your</a:t>
            </a:r>
            <a:r>
              <a:rPr lang="tr-TR" sz="9600" dirty="0" smtClean="0"/>
              <a:t> </a:t>
            </a:r>
            <a:r>
              <a:rPr lang="tr-TR" sz="9600" dirty="0" err="1" smtClean="0"/>
              <a:t>attention</a:t>
            </a:r>
            <a:endParaRPr lang="tr-TR" sz="9600" dirty="0" smtClean="0"/>
          </a:p>
          <a:p>
            <a:pPr algn="ctr"/>
            <a:endParaRPr lang="tr-TR" sz="9600" dirty="0"/>
          </a:p>
        </p:txBody>
      </p:sp>
    </p:spTree>
  </p:cSld>
  <p:clrMapOvr>
    <a:masterClrMapping/>
  </p:clrMapOvr>
  <p:transition spd="slow"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smtClean="0">
                <a:solidFill>
                  <a:srgbClr val="FFFF00"/>
                </a:solidFill>
              </a:rPr>
              <a:t>A calcified left ventricular aneurysm (CLVA) is a rare, serious complication of acute myocardial infarction. 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It can lead to angina pectoris, thromboembolism of ventricular origin, ventricular arrhythmia, ventricular pseudoaneurysm or rupture, progressively enlarging aneurysms, congestive heart failure, and death.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smtClean="0">
                <a:solidFill>
                  <a:srgbClr val="FFFF00"/>
                </a:solidFill>
              </a:rPr>
              <a:t>Treatment is surgical for symptomatic or asymptomatic LVAs larger than 5 cm, particularly when there is comorbid CAD.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The aim of surgical treatment of an LVA is to reduce oxygen consumption in the LV by reducing end-diastolic volume (EDV), creating the ideal ventricle geometry, and preventing thrombus formation.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Case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A 66-year-old man presented with shortness of breath. Three weeks earlier, he required cardiopulmonary resuscitation (CPR) following cardiac arrest</a:t>
            </a:r>
            <a:r>
              <a:rPr lang="tr-TR" dirty="0" smtClean="0">
                <a:solidFill>
                  <a:srgbClr val="FFFF00"/>
                </a:solidFill>
              </a:rPr>
              <a:t>.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ECG: </a:t>
            </a:r>
            <a:r>
              <a:rPr lang="en-US" smtClean="0">
                <a:solidFill>
                  <a:srgbClr val="FFFF00"/>
                </a:solidFill>
              </a:rPr>
              <a:t>showed sinus rhythm. </a:t>
            </a:r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TTE: </a:t>
            </a:r>
            <a:r>
              <a:rPr lang="en-US" smtClean="0">
                <a:solidFill>
                  <a:srgbClr val="FFFF00"/>
                </a:solidFill>
              </a:rPr>
              <a:t>showed dilated cardiomyopathy, severe LV systolic dysfunction, a large left atrium (52 mm), and an ejection fraction (EF) of 15%.</a:t>
            </a:r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Case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smtClean="0">
                <a:solidFill>
                  <a:srgbClr val="FFFF00"/>
                </a:solidFill>
              </a:rPr>
              <a:t>Cardiac magnetic resonance imaging indicated that his LV was markedly enlarged (axial transverse diameter 87 mm), had severely reduced contraction, was hypofunctioning, and had reduced wall thickness at the apex; he also showed pronounced enlargement of the left atrium (</a:t>
            </a:r>
            <a:r>
              <a:rPr lang="en-US" sz="2000" b="1" smtClean="0">
                <a:solidFill>
                  <a:srgbClr val="FFFF00"/>
                </a:solidFill>
              </a:rPr>
              <a:t>Fig</a:t>
            </a:r>
            <a:r>
              <a:rPr lang="en-US" sz="2000" smtClean="0">
                <a:solidFill>
                  <a:srgbClr val="FFFF00"/>
                </a:solidFill>
              </a:rPr>
              <a:t>. </a:t>
            </a:r>
            <a:r>
              <a:rPr lang="en-US" sz="2000" b="1" smtClean="0">
                <a:solidFill>
                  <a:srgbClr val="FFFF00"/>
                </a:solidFill>
              </a:rPr>
              <a:t>1A,1B</a:t>
            </a:r>
            <a:r>
              <a:rPr lang="en-US" sz="2000" smtClean="0">
                <a:solidFill>
                  <a:srgbClr val="FFFF00"/>
                </a:solidFill>
              </a:rPr>
              <a:t>). </a:t>
            </a:r>
            <a:endParaRPr lang="tr-TR" sz="2000" dirty="0" smtClean="0">
              <a:solidFill>
                <a:srgbClr val="FFFF00"/>
              </a:solidFill>
            </a:endParaRPr>
          </a:p>
          <a:p>
            <a:pPr algn="just"/>
            <a:endParaRPr lang="tr-TR" sz="2800" dirty="0"/>
          </a:p>
        </p:txBody>
      </p:sp>
      <p:pic>
        <p:nvPicPr>
          <p:cNvPr id="4" name="Picture 2" descr="G:\kalsifik sol ventrikül anevrizması\South African JS\Figures\Fig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21088"/>
            <a:ext cx="8229600" cy="25202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Case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CAG:</a:t>
            </a:r>
            <a:r>
              <a:rPr lang="en-US" smtClean="0">
                <a:solidFill>
                  <a:srgbClr val="FFFF00"/>
                </a:solidFill>
              </a:rPr>
              <a:t> the left anterior descending artery (LAD) was narrow with 80% stenosis proximally, and pericardial calcification was seen (</a:t>
            </a:r>
            <a:r>
              <a:rPr lang="en-US" b="1" smtClean="0">
                <a:solidFill>
                  <a:srgbClr val="FFFF00"/>
                </a:solidFill>
              </a:rPr>
              <a:t>Fig</a:t>
            </a:r>
            <a:r>
              <a:rPr lang="en-US" smtClean="0">
                <a:solidFill>
                  <a:srgbClr val="FFFF00"/>
                </a:solidFill>
              </a:rPr>
              <a:t>.</a:t>
            </a:r>
            <a:r>
              <a:rPr lang="en-US" b="1" smtClean="0">
                <a:solidFill>
                  <a:srgbClr val="FFFF00"/>
                </a:solidFill>
              </a:rPr>
              <a:t> 1C</a:t>
            </a:r>
            <a:r>
              <a:rPr lang="en-US" smtClean="0">
                <a:solidFill>
                  <a:srgbClr val="FFFF00"/>
                </a:solidFill>
              </a:rPr>
              <a:t>).</a:t>
            </a:r>
            <a:endParaRPr lang="tr-TR" dirty="0" smtClean="0">
              <a:solidFill>
                <a:srgbClr val="FFFF00"/>
              </a:solidFill>
            </a:endParaRPr>
          </a:p>
          <a:p>
            <a:endParaRPr lang="tr-TR" dirty="0"/>
          </a:p>
        </p:txBody>
      </p:sp>
      <p:pic>
        <p:nvPicPr>
          <p:cNvPr id="6" name="Picture 2" descr="G:\kalsifik sol ventrikül anevrizması\South African JS\Figures\Fig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789040"/>
            <a:ext cx="8229600" cy="25922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Surgical Method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smtClean="0">
                <a:solidFill>
                  <a:srgbClr val="FFFF00"/>
                </a:solidFill>
              </a:rPr>
              <a:t>A standard median sternotomy was performed under general anesthesia. A left internal mammary artery (LIMA) graft was prepared. 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After opening the pericardium and suspending it, the patient was heparinized. 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Arterial cannulation from the ascending aorta and two-stage venous cannulation from the right atrium were performed.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>Surgical Method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smtClean="0">
                <a:solidFill>
                  <a:srgbClr val="FFFF00"/>
                </a:solidFill>
              </a:rPr>
              <a:t>After cannulation, cardiopulmonary bypass (CPB) was initiated at the appropriate activated clotting time. 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Using a cross-clamp, cardiac arrest was induced via isothermic hyperkalemic antegrade blood cardioplegia</a:t>
            </a:r>
            <a:r>
              <a:rPr lang="en-US" sz="2800" smtClean="0">
                <a:solidFill>
                  <a:srgbClr val="FFFF00"/>
                </a:solidFill>
              </a:rPr>
              <a:t>.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A large calcified aneurysm was seen involving a large area of the LV apex (</a:t>
            </a:r>
            <a:r>
              <a:rPr lang="en-US" sz="2800" b="1" smtClean="0">
                <a:solidFill>
                  <a:srgbClr val="FFFF00"/>
                </a:solidFill>
              </a:rPr>
              <a:t>Fig</a:t>
            </a:r>
            <a:r>
              <a:rPr lang="en-US" sz="2800" smtClean="0">
                <a:solidFill>
                  <a:srgbClr val="FFFF00"/>
                </a:solidFill>
              </a:rPr>
              <a:t>. </a:t>
            </a:r>
            <a:r>
              <a:rPr lang="en-US" sz="2800" b="1" smtClean="0">
                <a:solidFill>
                  <a:srgbClr val="FFFF00"/>
                </a:solidFill>
              </a:rPr>
              <a:t>2A</a:t>
            </a:r>
            <a:r>
              <a:rPr lang="en-US" sz="2800" smtClean="0">
                <a:solidFill>
                  <a:srgbClr val="FFFF00"/>
                </a:solidFill>
              </a:rPr>
              <a:t>). </a:t>
            </a:r>
            <a:endParaRPr lang="tr-T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Surgical Method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smtClean="0">
                <a:solidFill>
                  <a:srgbClr val="FFFF00"/>
                </a:solidFill>
              </a:rPr>
              <a:t>Subsequently</a:t>
            </a:r>
            <a:r>
              <a:rPr lang="en-US" sz="2800" smtClean="0">
                <a:solidFill>
                  <a:srgbClr val="FFFF00"/>
                </a:solidFill>
              </a:rPr>
              <a:t>, </a:t>
            </a:r>
            <a:r>
              <a:rPr lang="en-US" sz="2800" smtClean="0">
                <a:solidFill>
                  <a:srgbClr val="FFFF00"/>
                </a:solidFill>
              </a:rPr>
              <a:t>LIMA-LAD distal anastomosis was performed. 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The cross-clamp was removed, and the CPB was gradually ended with inotropic support</a:t>
            </a:r>
            <a:r>
              <a:rPr lang="en-US" sz="2800" smtClean="0">
                <a:solidFill>
                  <a:srgbClr val="FFFF00"/>
                </a:solidFill>
              </a:rPr>
              <a:t>.</a:t>
            </a:r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endParaRPr lang="tr-TR" sz="2800" dirty="0" smtClean="0">
              <a:solidFill>
                <a:srgbClr val="FFFF00"/>
              </a:solidFill>
            </a:endParaRPr>
          </a:p>
          <a:p>
            <a:pPr algn="just"/>
            <a:r>
              <a:rPr lang="en-US" sz="2800" smtClean="0">
                <a:solidFill>
                  <a:srgbClr val="FFFF00"/>
                </a:solidFill>
              </a:rPr>
              <a:t> The patient was transferred to the intensive care unit and discharged without any problems on the seventh postoperative day.</a:t>
            </a:r>
            <a:endParaRPr lang="tr-TR" sz="2800" dirty="0" smtClean="0">
              <a:solidFill>
                <a:srgbClr val="FFFF00"/>
              </a:solidFill>
            </a:endParaRPr>
          </a:p>
          <a:p>
            <a:endParaRPr lang="tr-T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114</TotalTime>
  <Words>698</Words>
  <Application>Microsoft Office PowerPoint</Application>
  <PresentationFormat>Ekran Gösterisi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Metro</vt:lpstr>
      <vt:lpstr>12th International Congress of Update in Cardiology and Cardiovascular Surgery March, 10 - 13, 2016 / Sueno Belek Convention Center, Antalya - Turkey     An extensive calcified left  ventricular aneurysm    </vt:lpstr>
      <vt:lpstr>Introduction</vt:lpstr>
      <vt:lpstr>Introduction</vt:lpstr>
      <vt:lpstr>Case</vt:lpstr>
      <vt:lpstr>Case</vt:lpstr>
      <vt:lpstr>Case</vt:lpstr>
      <vt:lpstr>Surgical Method </vt:lpstr>
      <vt:lpstr>Surgical Method </vt:lpstr>
      <vt:lpstr>Surgical Method</vt:lpstr>
      <vt:lpstr>Discussion </vt:lpstr>
      <vt:lpstr>Discussion </vt:lpstr>
      <vt:lpstr>Conclusion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ihsan ALUR</dc:creator>
  <cp:lastModifiedBy>ihsana</cp:lastModifiedBy>
  <cp:revision>86</cp:revision>
  <dcterms:created xsi:type="dcterms:W3CDTF">2016-03-09T16:38:43Z</dcterms:created>
  <dcterms:modified xsi:type="dcterms:W3CDTF">2016-03-09T22:54:12Z</dcterms:modified>
</cp:coreProperties>
</file>